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39" r:id="rId2"/>
    <p:sldId id="336" r:id="rId3"/>
    <p:sldId id="322" r:id="rId4"/>
    <p:sldId id="337" r:id="rId5"/>
    <p:sldId id="328" r:id="rId6"/>
    <p:sldId id="349" r:id="rId7"/>
    <p:sldId id="333" r:id="rId8"/>
    <p:sldId id="343" r:id="rId9"/>
    <p:sldId id="331" r:id="rId10"/>
    <p:sldId id="325" r:id="rId11"/>
    <p:sldId id="342" r:id="rId12"/>
    <p:sldId id="300" r:id="rId13"/>
    <p:sldId id="359" r:id="rId14"/>
    <p:sldId id="360" r:id="rId15"/>
    <p:sldId id="346" r:id="rId16"/>
    <p:sldId id="353" r:id="rId17"/>
    <p:sldId id="347" r:id="rId18"/>
    <p:sldId id="354" r:id="rId19"/>
    <p:sldId id="357" r:id="rId20"/>
    <p:sldId id="358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0066CC"/>
    <a:srgbClr val="000060"/>
    <a:srgbClr val="EFEFFF"/>
    <a:srgbClr val="E7E7FF"/>
    <a:srgbClr val="EBEBFF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044" autoAdjust="0"/>
    <p:restoredTop sz="94678" autoAdjust="0"/>
  </p:normalViewPr>
  <p:slideViewPr>
    <p:cSldViewPr snapToGrid="0">
      <p:cViewPr>
        <p:scale>
          <a:sx n="100" d="100"/>
          <a:sy n="100" d="100"/>
        </p:scale>
        <p:origin x="-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489159-4EC6-450A-856D-B2C7DA6766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B7AC3-976A-4E05-90B2-E81D228B7337}" type="slidenum">
              <a:rPr lang="ru-RU"/>
              <a:pPr/>
              <a:t>7</a:t>
            </a:fld>
            <a:endParaRPr 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700" b="1">
                <a:latin typeface="Arial" charset="0"/>
              </a:rPr>
              <a:t>Компьютерные сети</a:t>
            </a:r>
            <a:br>
              <a:rPr lang="ru-RU" sz="700" b="1">
                <a:latin typeface="Arial" charset="0"/>
              </a:rPr>
            </a:br>
            <a:r>
              <a:rPr lang="ru-RU" sz="700" b="1">
                <a:latin typeface="Arial" charset="0"/>
              </a:rPr>
              <a:t> Типы сетей</a:t>
            </a:r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1686A-942A-4AA4-80FC-43F9E67F89EB}" type="slidenum">
              <a:rPr lang="ru-RU"/>
              <a:pPr/>
              <a:t>8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700" b="1">
                <a:latin typeface="Arial" charset="0"/>
              </a:rPr>
              <a:t>Компьютерные сети</a:t>
            </a:r>
            <a:br>
              <a:rPr lang="ru-RU" sz="700" b="1">
                <a:latin typeface="Arial" charset="0"/>
              </a:rPr>
            </a:br>
            <a:r>
              <a:rPr lang="ru-RU" sz="700" b="1">
                <a:latin typeface="Arial" charset="0"/>
              </a:rPr>
              <a:t> Типы сетей</a:t>
            </a:r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930C5-CAEC-42C8-A171-F6515A07604D}" type="slidenum">
              <a:rPr lang="ru-RU"/>
              <a:pPr/>
              <a:t>18</a:t>
            </a:fld>
            <a:endParaRPr lang="ru-RU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нг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82563" y="361950"/>
            <a:ext cx="2897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Сидорова Л.В., БГУ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BF5FB"/>
            </a:gs>
          </a:gsLst>
          <a:lin ang="540000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split orient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7.xml"/><Relationship Id="rId7" Type="http://schemas.openxmlformats.org/officeDocument/2006/relationships/slide" Target="slide12.xml"/><Relationship Id="rId12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image" Target="../media/image2.jpeg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9525" y="5753100"/>
            <a:ext cx="1952625" cy="1123950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7543800" y="0"/>
            <a:ext cx="0" cy="3105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9058275" y="0"/>
            <a:ext cx="0" cy="3638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120843" name="Picture 11" descr="internet+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85750"/>
            <a:ext cx="5934075" cy="5238750"/>
          </a:xfrm>
          <a:prstGeom prst="rect">
            <a:avLst/>
          </a:prstGeom>
          <a:noFill/>
        </p:spPr>
      </p:pic>
      <p:sp>
        <p:nvSpPr>
          <p:cNvPr id="120844" name="Rectangle 12"/>
          <p:cNvSpPr>
            <a:spLocks noChangeArrowheads="1"/>
          </p:cNvSpPr>
          <p:nvPr/>
        </p:nvSpPr>
        <p:spPr bwMode="auto">
          <a:xfrm flipV="1">
            <a:off x="695325" y="5864225"/>
            <a:ext cx="741045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 flipV="1">
            <a:off x="9525" y="5908675"/>
            <a:ext cx="9144000" cy="968375"/>
          </a:xfrm>
          <a:prstGeom prst="rect">
            <a:avLst/>
          </a:prstGeom>
          <a:gradFill rotWithShape="0">
            <a:gsLst>
              <a:gs pos="0">
                <a:srgbClr val="200050"/>
              </a:gs>
              <a:gs pos="100000">
                <a:srgbClr val="0000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none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0845" name="WordArt 13"/>
          <p:cNvSpPr>
            <a:spLocks noChangeArrowheads="1" noChangeShapeType="1" noTextEdit="1"/>
          </p:cNvSpPr>
          <p:nvPr/>
        </p:nvSpPr>
        <p:spPr bwMode="auto">
          <a:xfrm>
            <a:off x="828675" y="6153150"/>
            <a:ext cx="72771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Основы Интернет-технологий</a:t>
            </a:r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 flipV="1">
            <a:off x="762000" y="6794500"/>
            <a:ext cx="7410450" cy="11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3857625" y="5314950"/>
            <a:ext cx="257175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3905250" y="0"/>
            <a:ext cx="5238750" cy="171450"/>
          </a:xfrm>
          <a:prstGeom prst="rect">
            <a:avLst/>
          </a:prstGeom>
          <a:noFill/>
          <a:ln w="9525">
            <a:solidFill>
              <a:srgbClr val="88A5D8"/>
            </a:solidFill>
            <a:miter lim="800000"/>
            <a:headEnd/>
            <a:tailEnd/>
          </a:ln>
          <a:effectLst/>
        </p:spPr>
        <p:txBody>
          <a:bodyPr lIns="54000" tIns="0" rIns="54000" bIns="0" anchor="ctr"/>
          <a:lstStyle/>
          <a:p>
            <a:pPr algn="r">
              <a:tabLst>
                <a:tab pos="4667250" algn="l"/>
              </a:tabLst>
            </a:pPr>
            <a:r>
              <a:rPr lang="ru-RU" sz="900">
                <a:solidFill>
                  <a:schemeClr val="accent2"/>
                </a:solidFill>
                <a:latin typeface="Century Gothic" pitchFamily="34" charset="0"/>
              </a:rPr>
              <a:t>Технология. 10 класс. Раздел "Информационные технологии"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5" grpId="0" animBg="1"/>
      <p:bldP spid="12084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5" name="Text Box 255"/>
          <p:cNvSpPr txBox="1">
            <a:spLocks noChangeArrowheads="1"/>
          </p:cNvSpPr>
          <p:nvPr/>
        </p:nvSpPr>
        <p:spPr bwMode="auto">
          <a:xfrm>
            <a:off x="704850" y="5045075"/>
            <a:ext cx="6029325" cy="1812925"/>
          </a:xfrm>
          <a:prstGeom prst="rect">
            <a:avLst/>
          </a:prstGeom>
          <a:solidFill>
            <a:srgbClr val="FFCC00">
              <a:alpha val="17999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54000" tIns="72000" rIns="0" bIns="10800"/>
          <a:lstStyle/>
          <a:p>
            <a:pPr marL="266700" algn="ctr">
              <a:lnSpc>
                <a:spcPct val="110000"/>
              </a:lnSpc>
            </a:pPr>
            <a:r>
              <a:rPr lang="ru-RU" sz="1400" b="1">
                <a:solidFill>
                  <a:srgbClr val="003399"/>
                </a:solidFill>
                <a:latin typeface="Century Gothic" pitchFamily="34" charset="0"/>
              </a:rPr>
              <a:t>Скорость передачи информации</a:t>
            </a:r>
            <a:br>
              <a:rPr lang="ru-RU" sz="1400" b="1">
                <a:solidFill>
                  <a:srgbClr val="003399"/>
                </a:solidFill>
                <a:latin typeface="Century Gothic" pitchFamily="34" charset="0"/>
              </a:rPr>
            </a:br>
            <a:r>
              <a:rPr lang="ru-RU" sz="1000" b="1">
                <a:solidFill>
                  <a:srgbClr val="003399"/>
                </a:solidFill>
                <a:latin typeface="Century Gothic" pitchFamily="34" charset="0"/>
              </a:rPr>
              <a:t>по линиям связи</a:t>
            </a:r>
            <a:endParaRPr lang="ru-RU" sz="1400" b="1">
              <a:solidFill>
                <a:srgbClr val="003399"/>
              </a:solidFill>
              <a:latin typeface="Century Gothic" pitchFamily="34" charset="0"/>
            </a:endParaRPr>
          </a:p>
          <a:p>
            <a:pPr marL="266700">
              <a:lnSpc>
                <a:spcPct val="120000"/>
              </a:lnSpc>
            </a:pPr>
            <a:r>
              <a:rPr lang="ru-RU" sz="300">
                <a:latin typeface="Arial" charset="0"/>
              </a:rPr>
              <a:t/>
            </a:r>
            <a:br>
              <a:rPr lang="ru-RU" sz="300">
                <a:latin typeface="Arial" charset="0"/>
              </a:rPr>
            </a:br>
            <a:r>
              <a:rPr lang="ru-RU" sz="1400">
                <a:latin typeface="Arial" charset="0"/>
              </a:rPr>
              <a:t>Количество </a:t>
            </a:r>
            <a:r>
              <a:rPr lang="ru-RU" sz="1400" b="1">
                <a:solidFill>
                  <a:srgbClr val="CC0000"/>
                </a:solidFill>
                <a:latin typeface="Arial" charset="0"/>
              </a:rPr>
              <a:t>бит в секунду</a:t>
            </a:r>
            <a:r>
              <a:rPr lang="ru-RU" sz="1400">
                <a:latin typeface="Arial" charset="0"/>
              </a:rPr>
              <a:t> (бит/с). </a:t>
            </a:r>
            <a:br>
              <a:rPr lang="ru-RU" sz="1400">
                <a:latin typeface="Arial" charset="0"/>
              </a:rPr>
            </a:br>
            <a:r>
              <a:rPr lang="ru-RU" sz="1400">
                <a:latin typeface="Arial" charset="0"/>
              </a:rPr>
              <a:t>1 Кбит/с = 1000 бит/с 1 Мбит/с = 1000000 бит/с </a:t>
            </a:r>
          </a:p>
          <a:p>
            <a:pPr marL="266700">
              <a:lnSpc>
                <a:spcPct val="120000"/>
              </a:lnSpc>
            </a:pPr>
            <a:endParaRPr lang="ru-RU" sz="500">
              <a:latin typeface="Arial" charset="0"/>
            </a:endParaRPr>
          </a:p>
          <a:p>
            <a:pPr marL="266700">
              <a:lnSpc>
                <a:spcPct val="120000"/>
              </a:lnSpc>
            </a:pPr>
            <a:r>
              <a:rPr lang="ru-RU" sz="1400">
                <a:latin typeface="Arial" charset="0"/>
              </a:rPr>
              <a:t>Количество возможных изменений состояния передающей среды </a:t>
            </a:r>
            <a:br>
              <a:rPr lang="ru-RU" sz="1400">
                <a:latin typeface="Arial" charset="0"/>
              </a:rPr>
            </a:br>
            <a:r>
              <a:rPr lang="ru-RU" sz="1400">
                <a:latin typeface="Arial" charset="0"/>
              </a:rPr>
              <a:t>в единицу времени - </a:t>
            </a:r>
            <a:r>
              <a:rPr lang="ru-RU" sz="1400" b="1">
                <a:solidFill>
                  <a:srgbClr val="CC0000"/>
                </a:solidFill>
                <a:latin typeface="Arial" charset="0"/>
              </a:rPr>
              <a:t>бод</a:t>
            </a:r>
            <a:r>
              <a:rPr lang="ru-RU" sz="1400">
                <a:latin typeface="Arial" charset="0"/>
              </a:rPr>
              <a:t>.  1 бод &gt;&lt; 1 бит/с </a:t>
            </a:r>
          </a:p>
        </p:txBody>
      </p:sp>
      <p:sp>
        <p:nvSpPr>
          <p:cNvPr id="9216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24875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039225" y="1006475"/>
            <a:ext cx="66675" cy="327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9" name="AutoShap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81875" y="662940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92180" name="WordArt 20"/>
          <p:cNvSpPr>
            <a:spLocks noChangeArrowheads="1" noChangeShapeType="1" noTextEdit="1"/>
          </p:cNvSpPr>
          <p:nvPr/>
        </p:nvSpPr>
        <p:spPr bwMode="auto">
          <a:xfrm>
            <a:off x="381000" y="114300"/>
            <a:ext cx="334327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Линии связи</a:t>
            </a:r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>
            <a:off x="0" y="847725"/>
            <a:ext cx="5353050" cy="1676400"/>
          </a:xfrm>
          <a:prstGeom prst="rect">
            <a:avLst/>
          </a:prstGeom>
          <a:gradFill rotWithShape="1">
            <a:gsLst>
              <a:gs pos="0">
                <a:srgbClr val="C1D6FF">
                  <a:alpha val="64000"/>
                </a:srgbClr>
              </a:gs>
              <a:gs pos="100000">
                <a:srgbClr val="E7EFFF">
                  <a:alpha val="16000"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2187" name="Picture 27" descr="Кабельные лини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4000"/>
          </a:blip>
          <a:srcRect t="14537" r="-21271" b="-16103"/>
          <a:stretch>
            <a:fillRect/>
          </a:stretch>
        </p:blipFill>
        <p:spPr bwMode="auto">
          <a:xfrm>
            <a:off x="0" y="881063"/>
            <a:ext cx="5364163" cy="1685925"/>
          </a:xfrm>
          <a:prstGeom prst="rect">
            <a:avLst/>
          </a:prstGeom>
          <a:noFill/>
          <a:ln w="31750" algn="ctr">
            <a:solidFill>
              <a:srgbClr val="578FFF"/>
            </a:solidFill>
            <a:miter lim="800000"/>
            <a:headEnd/>
            <a:tailEnd/>
          </a:ln>
          <a:effectLst/>
        </p:spPr>
      </p:pic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554163" y="895350"/>
            <a:ext cx="2181225" cy="442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1200" b="1">
                <a:solidFill>
                  <a:srgbClr val="003399"/>
                </a:solidFill>
                <a:latin typeface="Century Gothic" pitchFamily="34" charset="0"/>
              </a:rPr>
              <a:t>К А Б Е Л Ь Н Ы Е</a:t>
            </a:r>
            <a:r>
              <a:rPr lang="ru-RU" sz="1100" b="1">
                <a:solidFill>
                  <a:srgbClr val="003399"/>
                </a:solidFill>
                <a:latin typeface="Century Gothic" pitchFamily="34" charset="0"/>
              </a:rPr>
              <a:t> </a:t>
            </a:r>
            <a:br>
              <a:rPr lang="ru-RU" sz="1100" b="1">
                <a:solidFill>
                  <a:srgbClr val="003399"/>
                </a:solidFill>
                <a:latin typeface="Century Gothic" pitchFamily="34" charset="0"/>
              </a:rPr>
            </a:br>
            <a:r>
              <a:rPr lang="ru-RU" sz="1100" b="1">
                <a:solidFill>
                  <a:srgbClr val="003399"/>
                </a:solidFill>
                <a:latin typeface="Century Gothic" pitchFamily="34" charset="0"/>
              </a:rPr>
              <a:t>линии связи</a:t>
            </a:r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>
            <a:off x="211138" y="2066925"/>
            <a:ext cx="102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Century Gothic" pitchFamily="34" charset="0"/>
              </a:rPr>
              <a:t>Витая пара</a:t>
            </a: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1430338" y="1990725"/>
            <a:ext cx="134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latin typeface="Century Gothic" pitchFamily="34" charset="0"/>
              </a:rPr>
              <a:t>Толстый коаксильный</a:t>
            </a: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3059113" y="1971675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latin typeface="Century Gothic" pitchFamily="34" charset="0"/>
              </a:rPr>
              <a:t>Тонкий коаксильный</a:t>
            </a: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4287838" y="1971675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latin typeface="Century Gothic" pitchFamily="34" charset="0"/>
              </a:rPr>
              <a:t>Оптоволо-</a:t>
            </a:r>
            <a:br>
              <a:rPr lang="ru-RU" sz="1000">
                <a:latin typeface="Century Gothic" pitchFamily="34" charset="0"/>
              </a:rPr>
            </a:br>
            <a:r>
              <a:rPr lang="ru-RU" sz="1000">
                <a:latin typeface="Century Gothic" pitchFamily="34" charset="0"/>
              </a:rPr>
              <a:t>конный</a:t>
            </a:r>
          </a:p>
        </p:txBody>
      </p:sp>
      <p:pic>
        <p:nvPicPr>
          <p:cNvPr id="92244" name="Picture 84" descr="оптоволокн"/>
          <p:cNvPicPr>
            <a:picLocks noChangeAspect="1" noChangeArrowheads="1"/>
          </p:cNvPicPr>
          <p:nvPr/>
        </p:nvPicPr>
        <p:blipFill>
          <a:blip r:embed="rId4"/>
          <a:srcRect l="14401" t="2606" r="12093" b="74011"/>
          <a:stretch>
            <a:fillRect/>
          </a:stretch>
        </p:blipFill>
        <p:spPr bwMode="auto">
          <a:xfrm>
            <a:off x="4276725" y="1503363"/>
            <a:ext cx="1001713" cy="317500"/>
          </a:xfrm>
          <a:prstGeom prst="rect">
            <a:avLst/>
          </a:prstGeom>
          <a:noFill/>
        </p:spPr>
      </p:pic>
      <p:graphicFrame>
        <p:nvGraphicFramePr>
          <p:cNvPr id="92423" name="Group 263"/>
          <p:cNvGraphicFramePr>
            <a:graphicFrameLocks noGrp="1"/>
          </p:cNvGraphicFramePr>
          <p:nvPr/>
        </p:nvGraphicFramePr>
        <p:xfrm>
          <a:off x="0" y="3103563"/>
          <a:ext cx="5133975" cy="1730059"/>
        </p:xfrm>
        <a:graphic>
          <a:graphicData uri="http://schemas.openxmlformats.org/drawingml/2006/table">
            <a:tbl>
              <a:tblPr/>
              <a:tblGrid>
                <a:gridCol w="2336800"/>
                <a:gridCol w="1289050"/>
                <a:gridCol w="1508125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Тип связи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Скорость,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Мбит/с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Помехо-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устойчивость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Витая пара проводов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10-100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низкая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Коаксиальный кабель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до 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высокая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Телефонная линия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1-2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низкая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Оптоволоконный кабель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10-200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абсолютная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92413" name="Picture 253" descr="Kjrfkmyfz ctn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0"/>
            <a:ext cx="3276600" cy="1733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3048000" y="571500"/>
            <a:ext cx="326707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28398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для подключения к Интернет</a:t>
            </a:r>
          </a:p>
        </p:txBody>
      </p:sp>
      <p:grpSp>
        <p:nvGrpSpPr>
          <p:cNvPr id="92419" name="Group 259"/>
          <p:cNvGrpSpPr>
            <a:grpSpLocks/>
          </p:cNvGrpSpPr>
          <p:nvPr/>
        </p:nvGrpSpPr>
        <p:grpSpPr bwMode="auto">
          <a:xfrm>
            <a:off x="5391150" y="2371725"/>
            <a:ext cx="3752850" cy="2028825"/>
            <a:chOff x="12" y="444"/>
            <a:chExt cx="2364" cy="1278"/>
          </a:xfrm>
        </p:grpSpPr>
        <p:pic>
          <p:nvPicPr>
            <p:cNvPr id="92184" name="Picture 24" descr="Линии св беспроводные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24000"/>
            </a:blip>
            <a:srcRect t="9352"/>
            <a:stretch>
              <a:fillRect/>
            </a:stretch>
          </p:blipFill>
          <p:spPr bwMode="auto">
            <a:xfrm>
              <a:off x="12" y="475"/>
              <a:ext cx="2364" cy="1055"/>
            </a:xfrm>
            <a:prstGeom prst="rect">
              <a:avLst/>
            </a:prstGeom>
            <a:gradFill rotWithShape="1">
              <a:gsLst>
                <a:gs pos="0">
                  <a:srgbClr val="C1D6FF">
                    <a:alpha val="64000"/>
                  </a:srgbClr>
                </a:gs>
                <a:gs pos="100000">
                  <a:srgbClr val="E7EFFF">
                    <a:alpha val="16000"/>
                  </a:srgbClr>
                </a:gs>
              </a:gsLst>
              <a:lin ang="5400000" scaled="1"/>
            </a:gradFill>
            <a:ln w="28575" algn="ctr">
              <a:solidFill>
                <a:srgbClr val="578FFF"/>
              </a:solidFill>
              <a:miter lim="800000"/>
              <a:headEnd/>
              <a:tailEnd/>
            </a:ln>
            <a:effectLst/>
          </p:spPr>
        </p:pic>
        <p:sp>
          <p:nvSpPr>
            <p:cNvPr id="92185" name="Text Box 25"/>
            <p:cNvSpPr txBox="1">
              <a:spLocks noChangeArrowheads="1"/>
            </p:cNvSpPr>
            <p:nvPr/>
          </p:nvSpPr>
          <p:spPr bwMode="auto">
            <a:xfrm>
              <a:off x="456" y="444"/>
              <a:ext cx="1374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003399"/>
                  </a:solidFill>
                  <a:latin typeface="Century Gothic" pitchFamily="34" charset="0"/>
                </a:rPr>
                <a:t>БЕСПРОВОДНЫЕ</a:t>
              </a:r>
              <a:r>
                <a:rPr lang="ru-RU" sz="1100" b="1">
                  <a:solidFill>
                    <a:srgbClr val="003399"/>
                  </a:solidFill>
                  <a:latin typeface="Century Gothic" pitchFamily="34" charset="0"/>
                </a:rPr>
                <a:t> </a:t>
              </a:r>
              <a:br>
                <a:rPr lang="ru-RU" sz="1100" b="1">
                  <a:solidFill>
                    <a:srgbClr val="003399"/>
                  </a:solidFill>
                  <a:latin typeface="Century Gothic" pitchFamily="34" charset="0"/>
                </a:rPr>
              </a:br>
              <a:r>
                <a:rPr lang="ru-RU" sz="1100" b="1">
                  <a:solidFill>
                    <a:srgbClr val="003399"/>
                  </a:solidFill>
                  <a:latin typeface="Century Gothic" pitchFamily="34" charset="0"/>
                </a:rPr>
                <a:t>линии связи</a:t>
              </a:r>
            </a:p>
          </p:txBody>
        </p:sp>
        <p:sp>
          <p:nvSpPr>
            <p:cNvPr id="92412" name="Text Box 252"/>
            <p:cNvSpPr txBox="1">
              <a:spLocks noChangeArrowheads="1"/>
            </p:cNvSpPr>
            <p:nvPr/>
          </p:nvSpPr>
          <p:spPr bwMode="auto">
            <a:xfrm>
              <a:off x="126" y="1530"/>
              <a:ext cx="22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solidFill>
                    <a:srgbClr val="240066"/>
                  </a:solidFill>
                  <a:latin typeface="Century Gothic" pitchFamily="34" charset="0"/>
                </a:rPr>
                <a:t>Радиосвязь               Спутниковая связь</a:t>
              </a:r>
            </a:p>
          </p:txBody>
        </p:sp>
      </p:grpSp>
      <p:sp>
        <p:nvSpPr>
          <p:cNvPr id="92425" name="Text Box 265"/>
          <p:cNvSpPr txBox="1">
            <a:spLocks noChangeArrowheads="1"/>
          </p:cNvSpPr>
          <p:nvPr/>
        </p:nvSpPr>
        <p:spPr bwMode="auto">
          <a:xfrm>
            <a:off x="0" y="2828925"/>
            <a:ext cx="50863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100" b="1">
                <a:solidFill>
                  <a:srgbClr val="003399"/>
                </a:solidFill>
                <a:latin typeface="Century Gothic" pitchFamily="34" charset="0"/>
              </a:rPr>
              <a:t>Характеристики кабельных линий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75" name="Rectangle 71"/>
          <p:cNvSpPr>
            <a:spLocks noChangeArrowheads="1"/>
          </p:cNvSpPr>
          <p:nvPr/>
        </p:nvSpPr>
        <p:spPr bwMode="auto">
          <a:xfrm>
            <a:off x="0" y="554355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6810375" y="0"/>
            <a:ext cx="2333625" cy="35687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9388" indent="-179388">
              <a:lnSpc>
                <a:spcPct val="130000"/>
              </a:lnSpc>
            </a:pPr>
            <a:endParaRPr lang="ru-RU" sz="130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123906" name="AutoShape 2"/>
          <p:cNvSpPr>
            <a:spLocks noChangeArrowheads="1"/>
          </p:cNvSpPr>
          <p:nvPr/>
        </p:nvSpPr>
        <p:spPr bwMode="auto">
          <a:xfrm>
            <a:off x="1177925" y="2493963"/>
            <a:ext cx="4613275" cy="2497137"/>
          </a:xfrm>
          <a:prstGeom prst="roundRect">
            <a:avLst>
              <a:gd name="adj" fmla="val 6042"/>
            </a:avLst>
          </a:prstGeom>
          <a:solidFill>
            <a:srgbClr val="FFCC00">
              <a:alpha val="10001"/>
            </a:srgbClr>
          </a:solidFill>
          <a:ln w="38100" algn="ctr">
            <a:solidFill>
              <a:srgbClr val="FFCC66"/>
            </a:solidFill>
            <a:prstDash val="sysDot"/>
            <a:round/>
            <a:headEnd/>
            <a:tailEnd/>
          </a:ln>
          <a:effectLst/>
        </p:spPr>
        <p:txBody>
          <a:bodyPr lIns="54000" tIns="0" rIns="54000" bIns="0" anchor="ctr"/>
          <a:lstStyle/>
          <a:p>
            <a:pPr>
              <a:lnSpc>
                <a:spcPct val="120000"/>
              </a:lnSpc>
            </a:pPr>
            <a:endParaRPr lang="ru-RU" sz="13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391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38925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1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38925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917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96150" y="6638925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pic>
        <p:nvPicPr>
          <p:cNvPr id="123918" name="Picture 14" descr="3 П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96" t="14703" r="5969" b="46989"/>
          <a:stretch>
            <a:fillRect/>
          </a:stretch>
        </p:blipFill>
        <p:spPr bwMode="auto">
          <a:xfrm>
            <a:off x="7510463" y="901700"/>
            <a:ext cx="1417637" cy="1141413"/>
          </a:xfrm>
          <a:prstGeom prst="rect">
            <a:avLst/>
          </a:prstGeom>
          <a:noFill/>
        </p:spPr>
      </p:pic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5907088" y="0"/>
            <a:ext cx="3236912" cy="155575"/>
          </a:xfrm>
          <a:prstGeom prst="rect">
            <a:avLst/>
          </a:prstGeom>
          <a:noFill/>
          <a:ln w="9525">
            <a:solidFill>
              <a:srgbClr val="9CC3EE"/>
            </a:solidFill>
            <a:miter lim="800000"/>
            <a:headEnd/>
            <a:tailEnd/>
          </a:ln>
          <a:effectLst/>
        </p:spPr>
        <p:txBody>
          <a:bodyPr lIns="54000" tIns="0" rIns="54000" bIns="0" anchor="ctr"/>
          <a:lstStyle/>
          <a:p>
            <a:pPr algn="r">
              <a:tabLst>
                <a:tab pos="4667250" algn="l"/>
              </a:tabLst>
            </a:pPr>
            <a:r>
              <a:rPr lang="ru-RU" sz="700">
                <a:solidFill>
                  <a:srgbClr val="5C85D6"/>
                </a:solidFill>
                <a:latin typeface="Century Gothic" pitchFamily="34" charset="0"/>
              </a:rPr>
              <a:t>Технология.  10 класс.  Раздел  "Информационные технологии"</a:t>
            </a: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8315325" y="2054225"/>
            <a:ext cx="6096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>
                <a:solidFill>
                  <a:schemeClr val="tx2"/>
                </a:solidFill>
                <a:latin typeface="Verdana" pitchFamily="34" charset="0"/>
              </a:rPr>
              <a:t>Клиенты</a:t>
            </a:r>
            <a:endParaRPr lang="ru-RU" sz="900">
              <a:solidFill>
                <a:schemeClr val="tx2"/>
              </a:solidFill>
              <a:latin typeface="Verdana" pitchFamily="34" charset="0"/>
            </a:endParaRPr>
          </a:p>
        </p:txBody>
      </p:sp>
      <p:cxnSp>
        <p:nvCxnSpPr>
          <p:cNvPr id="123954" name="AutoShape 50"/>
          <p:cNvCxnSpPr>
            <a:cxnSpLocks noChangeShapeType="1"/>
          </p:cNvCxnSpPr>
          <p:nvPr/>
        </p:nvCxnSpPr>
        <p:spPr bwMode="auto">
          <a:xfrm flipH="1" flipV="1">
            <a:off x="8693150" y="520700"/>
            <a:ext cx="165100" cy="887413"/>
          </a:xfrm>
          <a:prstGeom prst="curvedConnector4">
            <a:avLst>
              <a:gd name="adj1" fmla="val -300963"/>
              <a:gd name="adj2" fmla="val 82292"/>
            </a:avLst>
          </a:prstGeom>
          <a:noFill/>
          <a:ln w="19050">
            <a:solidFill>
              <a:srgbClr val="91B26A"/>
            </a:solidFill>
            <a:round/>
            <a:headEnd/>
            <a:tailEnd/>
          </a:ln>
          <a:effectLst/>
        </p:spPr>
      </p:cxnSp>
      <p:pic>
        <p:nvPicPr>
          <p:cNvPr id="123955" name="Picture 51" descr="cерве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</a:blip>
          <a:srcRect/>
          <a:stretch>
            <a:fillRect/>
          </a:stretch>
        </p:blipFill>
        <p:spPr bwMode="auto">
          <a:xfrm>
            <a:off x="8253413" y="128588"/>
            <a:ext cx="409575" cy="590550"/>
          </a:xfrm>
          <a:prstGeom prst="rect">
            <a:avLst/>
          </a:prstGeom>
          <a:noFill/>
        </p:spPr>
      </p:pic>
      <p:sp>
        <p:nvSpPr>
          <p:cNvPr id="123956" name="Text Box 52"/>
          <p:cNvSpPr txBox="1">
            <a:spLocks noChangeArrowheads="1"/>
          </p:cNvSpPr>
          <p:nvPr/>
        </p:nvSpPr>
        <p:spPr bwMode="auto">
          <a:xfrm>
            <a:off x="8139113" y="749300"/>
            <a:ext cx="700087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>
                <a:solidFill>
                  <a:schemeClr val="tx2"/>
                </a:solidFill>
                <a:latin typeface="Verdana" pitchFamily="34" charset="0"/>
              </a:rPr>
              <a:t>Сервер</a:t>
            </a:r>
            <a:endParaRPr lang="ru-RU" sz="9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3915" name="WordArt 11"/>
          <p:cNvSpPr>
            <a:spLocks noChangeArrowheads="1" noChangeShapeType="1" noTextEdit="1"/>
          </p:cNvSpPr>
          <p:nvPr/>
        </p:nvSpPr>
        <p:spPr bwMode="auto">
          <a:xfrm>
            <a:off x="276225" y="133350"/>
            <a:ext cx="66627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Технология "клиент-сервер":</a:t>
            </a:r>
          </a:p>
        </p:txBody>
      </p:sp>
      <p:sp>
        <p:nvSpPr>
          <p:cNvPr id="123970" name="WordArt 66"/>
          <p:cNvSpPr>
            <a:spLocks noChangeArrowheads="1" noChangeShapeType="1" noTextEdit="1"/>
          </p:cNvSpPr>
          <p:nvPr/>
        </p:nvSpPr>
        <p:spPr bwMode="auto">
          <a:xfrm>
            <a:off x="381000" y="676275"/>
            <a:ext cx="4710113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28398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модель взаимодействия процессов в сети</a:t>
            </a:r>
          </a:p>
        </p:txBody>
      </p:sp>
      <p:pic>
        <p:nvPicPr>
          <p:cNvPr id="123973" name="Picture 69" descr="Клиент-Сервер_бе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2513" y="2543175"/>
            <a:ext cx="4752975" cy="2228850"/>
          </a:xfrm>
          <a:prstGeom prst="rect">
            <a:avLst/>
          </a:prstGeom>
          <a:noFill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080000" y="3298825"/>
            <a:ext cx="6413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100" b="1">
                <a:solidFill>
                  <a:srgbClr val="A50021"/>
                </a:solidFill>
                <a:latin typeface="Century Gothic" pitchFamily="34" charset="0"/>
              </a:rPr>
              <a:t>Сервер</a:t>
            </a:r>
          </a:p>
        </p:txBody>
      </p:sp>
      <p:sp>
        <p:nvSpPr>
          <p:cNvPr id="123920" name="AutoShape 16"/>
          <p:cNvSpPr>
            <a:spLocks noChangeArrowheads="1"/>
          </p:cNvSpPr>
          <p:nvPr/>
        </p:nvSpPr>
        <p:spPr bwMode="auto">
          <a:xfrm>
            <a:off x="339725" y="1046163"/>
            <a:ext cx="6970713" cy="1225550"/>
          </a:xfrm>
          <a:prstGeom prst="roundRect">
            <a:avLst>
              <a:gd name="adj" fmla="val 9500"/>
            </a:avLst>
          </a:prstGeom>
          <a:solidFill>
            <a:srgbClr val="99CCFF">
              <a:alpha val="12000"/>
            </a:srgbClr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Компьютер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-сервер 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предоставляет услуги другим компьютерам, запрашивающим информацию. Последних называют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клиентами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(пользователями, абонентами). </a:t>
            </a:r>
          </a:p>
          <a:p>
            <a:pPr>
              <a:lnSpc>
                <a:spcPct val="13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Когда мы "входим" в Интернет, наш компьютер выступает клиентом,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он запрашивает нужную нам информацию на сервере. </a:t>
            </a:r>
          </a:p>
        </p:txBody>
      </p:sp>
      <p:sp>
        <p:nvSpPr>
          <p:cNvPr id="123953" name="AutoShape 49"/>
          <p:cNvSpPr>
            <a:spLocks noChangeArrowheads="1"/>
          </p:cNvSpPr>
          <p:nvPr/>
        </p:nvSpPr>
        <p:spPr bwMode="auto">
          <a:xfrm>
            <a:off x="1122363" y="5291138"/>
            <a:ext cx="7696200" cy="1141412"/>
          </a:xfrm>
          <a:prstGeom prst="roundRect">
            <a:avLst>
              <a:gd name="adj" fmla="val 11491"/>
            </a:avLst>
          </a:prstGeom>
          <a:solidFill>
            <a:srgbClr val="A9C2F5">
              <a:alpha val="21001"/>
            </a:srgbClr>
          </a:solidFill>
          <a:ln w="38100" algn="ctr">
            <a:solidFill>
              <a:srgbClr val="5D6BD5"/>
            </a:solidFill>
            <a:round/>
            <a:headEnd/>
            <a:tailEnd/>
          </a:ln>
          <a:effectLst/>
        </p:spPr>
        <p:txBody>
          <a:bodyPr lIns="90000" tIns="36000" rIns="0" bIns="0"/>
          <a:lstStyle/>
          <a:p>
            <a:pPr>
              <a:lnSpc>
                <a:spcPct val="130000"/>
              </a:lnSpc>
            </a:pP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Суть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 архитектуры "клиент-сервер":  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один процесс (клиент) делает </a:t>
            </a: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запрос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,  другой процесс (сервер) </a:t>
            </a: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обрабатывает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запрос и  возвращает ответ или  </a:t>
            </a: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предоставляет услугу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 (в виде каких-либо данных, вычислений и т.п.)</a:t>
            </a:r>
          </a:p>
        </p:txBody>
      </p:sp>
      <p:sp>
        <p:nvSpPr>
          <p:cNvPr id="123972" name="Text Box 68"/>
          <p:cNvSpPr txBox="1">
            <a:spLocks noChangeArrowheads="1"/>
          </p:cNvSpPr>
          <p:nvPr/>
        </p:nvSpPr>
        <p:spPr bwMode="auto">
          <a:xfrm>
            <a:off x="6234113" y="2816225"/>
            <a:ext cx="25955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Поэтому  работа в Интернет предполагает наличие: 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ru-RU" sz="1400" dirty="0">
                <a:solidFill>
                  <a:schemeClr val="tx2"/>
                </a:solidFill>
                <a:latin typeface="Arial" charset="0"/>
              </a:rPr>
              <a:t>  передатчика информации,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ru-RU" sz="1400" dirty="0">
                <a:solidFill>
                  <a:schemeClr val="tx2"/>
                </a:solidFill>
                <a:latin typeface="Arial" charset="0"/>
              </a:rPr>
              <a:t>  приемника 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ru-RU" sz="1400" dirty="0">
                <a:solidFill>
                  <a:schemeClr val="tx2"/>
                </a:solidFill>
                <a:latin typeface="Arial" charset="0"/>
              </a:rPr>
              <a:t>  канала связи между ними.</a:t>
            </a:r>
            <a:r>
              <a:rPr lang="ru-RU" sz="13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grpSp>
        <p:nvGrpSpPr>
          <p:cNvPr id="123966" name="Group 62"/>
          <p:cNvGrpSpPr>
            <a:grpSpLocks/>
          </p:cNvGrpSpPr>
          <p:nvPr/>
        </p:nvGrpSpPr>
        <p:grpSpPr bwMode="auto">
          <a:xfrm>
            <a:off x="1130300" y="3017838"/>
            <a:ext cx="2984500" cy="593725"/>
            <a:chOff x="904" y="1775"/>
            <a:chExt cx="1880" cy="356"/>
          </a:xfrm>
        </p:grpSpPr>
        <p:cxnSp>
          <p:nvCxnSpPr>
            <p:cNvPr id="123958" name="AutoShape 54"/>
            <p:cNvCxnSpPr>
              <a:cxnSpLocks noChangeShapeType="1"/>
            </p:cNvCxnSpPr>
            <p:nvPr/>
          </p:nvCxnSpPr>
          <p:spPr bwMode="auto">
            <a:xfrm rot="10800000" flipH="1">
              <a:off x="904" y="1869"/>
              <a:ext cx="1880" cy="262"/>
            </a:xfrm>
            <a:prstGeom prst="curvedConnector3">
              <a:avLst>
                <a:gd name="adj1" fmla="val -7657"/>
              </a:avLst>
            </a:prstGeom>
            <a:noFill/>
            <a:ln w="19050">
              <a:solidFill>
                <a:srgbClr val="5A00B4"/>
              </a:solidFill>
              <a:round/>
              <a:headEnd type="none" w="lg" len="lg"/>
              <a:tailEnd type="stealth" w="lg" len="lg"/>
            </a:ln>
            <a:effectLst/>
          </p:spPr>
        </p:cxnSp>
        <p:sp>
          <p:nvSpPr>
            <p:cNvPr id="123964" name="WordArt 60"/>
            <p:cNvSpPr>
              <a:spLocks noChangeArrowheads="1" noChangeShapeType="1" noTextEdit="1"/>
            </p:cNvSpPr>
            <p:nvPr/>
          </p:nvSpPr>
          <p:spPr bwMode="auto">
            <a:xfrm rot="-174962">
              <a:off x="1002" y="1775"/>
              <a:ext cx="960" cy="9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kern="10" spc="216">
                  <a:ln w="9525">
                    <a:solidFill>
                      <a:srgbClr val="5A00B4"/>
                    </a:solidFill>
                    <a:round/>
                    <a:headEnd/>
                    <a:tailEnd/>
                  </a:ln>
                  <a:solidFill>
                    <a:srgbClr val="CC99FF"/>
                  </a:solidFill>
                  <a:latin typeface="Arial"/>
                  <a:cs typeface="Arial"/>
                </a:rPr>
                <a:t>Запрос</a:t>
              </a:r>
            </a:p>
          </p:txBody>
        </p:sp>
      </p:grpSp>
      <p:grpSp>
        <p:nvGrpSpPr>
          <p:cNvPr id="123967" name="Group 63"/>
          <p:cNvGrpSpPr>
            <a:grpSpLocks/>
          </p:cNvGrpSpPr>
          <p:nvPr/>
        </p:nvGrpSpPr>
        <p:grpSpPr bwMode="auto">
          <a:xfrm>
            <a:off x="1530350" y="3281363"/>
            <a:ext cx="3070225" cy="463550"/>
            <a:chOff x="1276" y="1971"/>
            <a:chExt cx="1880" cy="262"/>
          </a:xfrm>
        </p:grpSpPr>
        <p:cxnSp>
          <p:nvCxnSpPr>
            <p:cNvPr id="123961" name="AutoShape 57"/>
            <p:cNvCxnSpPr>
              <a:cxnSpLocks noChangeShapeType="1"/>
            </p:cNvCxnSpPr>
            <p:nvPr/>
          </p:nvCxnSpPr>
          <p:spPr bwMode="auto">
            <a:xfrm rot="10800000" flipH="1">
              <a:off x="1276" y="1971"/>
              <a:ext cx="1880" cy="262"/>
            </a:xfrm>
            <a:prstGeom prst="curvedConnector3">
              <a:avLst>
                <a:gd name="adj1" fmla="val -7657"/>
              </a:avLst>
            </a:prstGeom>
            <a:noFill/>
            <a:ln w="19050">
              <a:solidFill>
                <a:srgbClr val="FF6600"/>
              </a:solidFill>
              <a:round/>
              <a:headEnd type="stealth" w="lg" len="lg"/>
              <a:tailEnd type="none" w="lg" len="lg"/>
            </a:ln>
            <a:effectLst/>
          </p:spPr>
        </p:cxnSp>
        <p:sp>
          <p:nvSpPr>
            <p:cNvPr id="123965" name="WordArt 61"/>
            <p:cNvSpPr>
              <a:spLocks noChangeArrowheads="1" noChangeShapeType="1" noTextEdit="1"/>
            </p:cNvSpPr>
            <p:nvPr/>
          </p:nvSpPr>
          <p:spPr bwMode="auto">
            <a:xfrm rot="-140239">
              <a:off x="1734" y="2008"/>
              <a:ext cx="1253" cy="19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r>
                <a:rPr lang="ru-RU" sz="3600" kern="10" spc="216">
                  <a:ln w="127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Ответ</a:t>
              </a:r>
            </a:p>
            <a:p>
              <a:r>
                <a:rPr lang="ru-RU" sz="3600" kern="10" spc="216">
                  <a:ln w="127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(предоставление услуги)</a:t>
              </a:r>
            </a:p>
          </p:txBody>
        </p:sp>
      </p:grp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300163" y="4738688"/>
            <a:ext cx="6413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100" b="1">
                <a:solidFill>
                  <a:srgbClr val="A50021"/>
                </a:solidFill>
                <a:latin typeface="Century Gothic" pitchFamily="34" charset="0"/>
              </a:rPr>
              <a:t>Клиент</a:t>
            </a:r>
          </a:p>
        </p:txBody>
      </p:sp>
      <p:sp>
        <p:nvSpPr>
          <p:cNvPr id="123977" name="Rectangle 73"/>
          <p:cNvSpPr>
            <a:spLocks noChangeArrowheads="1"/>
          </p:cNvSpPr>
          <p:nvPr/>
        </p:nvSpPr>
        <p:spPr bwMode="auto">
          <a:xfrm>
            <a:off x="1209675" y="2505075"/>
            <a:ext cx="4581525" cy="24860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12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2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nimBg="1"/>
      <p:bldP spid="123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68" name="AutoShape 60"/>
          <p:cNvSpPr>
            <a:spLocks noChangeArrowheads="1"/>
          </p:cNvSpPr>
          <p:nvPr/>
        </p:nvSpPr>
        <p:spPr bwMode="auto">
          <a:xfrm>
            <a:off x="0" y="933450"/>
            <a:ext cx="2505075" cy="35687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9388" indent="-179388">
              <a:lnSpc>
                <a:spcPct val="130000"/>
              </a:lnSpc>
            </a:pPr>
            <a:endParaRPr lang="ru-RU" sz="130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 flipV="1">
            <a:off x="0" y="892175"/>
            <a:ext cx="7377113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2790825" y="1276350"/>
            <a:ext cx="43529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Для работы в Интернет необходимо:</a:t>
            </a:r>
          </a:p>
        </p:txBody>
      </p:sp>
      <p:sp>
        <p:nvSpPr>
          <p:cNvPr id="94221" name="WordArt 13"/>
          <p:cNvSpPr>
            <a:spLocks noChangeArrowheads="1" noChangeShapeType="1" noTextEdit="1"/>
          </p:cNvSpPr>
          <p:nvPr/>
        </p:nvSpPr>
        <p:spPr bwMode="auto">
          <a:xfrm>
            <a:off x="361950" y="104775"/>
            <a:ext cx="57007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Подключение к Интернет:</a:t>
            </a:r>
          </a:p>
        </p:txBody>
      </p:sp>
      <p:sp>
        <p:nvSpPr>
          <p:cNvPr id="94227" name="WordArt 19"/>
          <p:cNvSpPr>
            <a:spLocks noChangeArrowheads="1" noChangeShapeType="1" noTextEdit="1"/>
          </p:cNvSpPr>
          <p:nvPr/>
        </p:nvSpPr>
        <p:spPr bwMode="auto">
          <a:xfrm>
            <a:off x="4371975" y="571500"/>
            <a:ext cx="2652713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28398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что необходимо?</a:t>
            </a:r>
          </a:p>
        </p:txBody>
      </p:sp>
      <p:sp>
        <p:nvSpPr>
          <p:cNvPr id="94235" name="AutoShape 27"/>
          <p:cNvSpPr>
            <a:spLocks noChangeArrowheads="1"/>
          </p:cNvSpPr>
          <p:nvPr/>
        </p:nvSpPr>
        <p:spPr bwMode="auto">
          <a:xfrm>
            <a:off x="2751138" y="1822450"/>
            <a:ext cx="4221162" cy="765175"/>
          </a:xfrm>
          <a:prstGeom prst="roundRect">
            <a:avLst>
              <a:gd name="adj" fmla="val 11491"/>
            </a:avLst>
          </a:prstGeom>
          <a:solidFill>
            <a:srgbClr val="99CCFF">
              <a:alpha val="30000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18000" tIns="10800" rIns="0"/>
          <a:lstStyle/>
          <a:p>
            <a:pPr marL="361950" indent="-273050">
              <a:lnSpc>
                <a:spcPct val="120000"/>
              </a:lnSpc>
            </a:pPr>
            <a:r>
              <a:rPr lang="ru-RU">
                <a:solidFill>
                  <a:schemeClr val="tx2"/>
                </a:solidFill>
                <a:latin typeface="Arial" charset="0"/>
              </a:rPr>
              <a:t>1. 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Физически</a:t>
            </a:r>
            <a:r>
              <a:rPr lang="ru-RU">
                <a:solidFill>
                  <a:schemeClr val="tx2"/>
                </a:solidFill>
                <a:latin typeface="Arial" charset="0"/>
              </a:rPr>
              <a:t> подключить компьютер к  одному из узлов Всемирной сети</a:t>
            </a:r>
            <a:endParaRPr lang="ru-RU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94236" name="AutoShape 28"/>
          <p:cNvSpPr>
            <a:spLocks noChangeArrowheads="1"/>
          </p:cNvSpPr>
          <p:nvPr/>
        </p:nvSpPr>
        <p:spPr bwMode="auto">
          <a:xfrm>
            <a:off x="2752725" y="2801938"/>
            <a:ext cx="5915025" cy="1054100"/>
          </a:xfrm>
          <a:prstGeom prst="roundRect">
            <a:avLst>
              <a:gd name="adj" fmla="val 8130"/>
            </a:avLst>
          </a:prstGeom>
          <a:solidFill>
            <a:srgbClr val="FFCC00">
              <a:alpha val="21001"/>
            </a:srgbClr>
          </a:solidFill>
          <a:ln w="57150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72000" tIns="0" rIns="0" bIns="0"/>
          <a:lstStyle/>
          <a:p>
            <a:pPr marL="266700" indent="-266700">
              <a:lnSpc>
                <a:spcPct val="120000"/>
              </a:lnSpc>
            </a:pPr>
            <a:r>
              <a:rPr lang="ru-RU" sz="1400" b="1">
                <a:solidFill>
                  <a:schemeClr val="tx2"/>
                </a:solidFill>
                <a:latin typeface="Arial" charset="0"/>
              </a:rPr>
              <a:t>2.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  Получить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IP-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адрес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 на постоянной или временной основе.</a:t>
            </a:r>
          </a:p>
          <a:p>
            <a:pPr marL="266700" indent="-266700">
              <a:lnSpc>
                <a:spcPct val="130000"/>
              </a:lnSpc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sz="1400">
                <a:solidFill>
                  <a:schemeClr val="tx2"/>
                </a:solidFill>
                <a:latin typeface="Arial" charset="0"/>
              </a:rPr>
              <a:t>IP-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адрес – это уникальный цифровой адрес компьютера, </a:t>
            </a:r>
            <a:br>
              <a:rPr lang="ru-RU" sz="1400">
                <a:solidFill>
                  <a:schemeClr val="tx2"/>
                </a:solidFill>
                <a:latin typeface="Arial" charset="0"/>
              </a:rPr>
            </a:br>
            <a:r>
              <a:rPr lang="ru-RU" sz="1400">
                <a:solidFill>
                  <a:schemeClr val="tx2"/>
                </a:solidFill>
                <a:latin typeface="Arial" charset="0"/>
              </a:rPr>
              <a:t>который должен иметь каждый в работающий в сети компьютер</a:t>
            </a:r>
          </a:p>
        </p:txBody>
      </p:sp>
      <p:sp>
        <p:nvSpPr>
          <p:cNvPr id="94237" name="AutoShape 29"/>
          <p:cNvSpPr>
            <a:spLocks noChangeArrowheads="1"/>
          </p:cNvSpPr>
          <p:nvPr/>
        </p:nvSpPr>
        <p:spPr bwMode="auto">
          <a:xfrm>
            <a:off x="2751138" y="4051300"/>
            <a:ext cx="5935662" cy="1054100"/>
          </a:xfrm>
          <a:prstGeom prst="roundRect">
            <a:avLst>
              <a:gd name="adj" fmla="val 11491"/>
            </a:avLst>
          </a:prstGeom>
          <a:solidFill>
            <a:srgbClr val="99CCFF">
              <a:alpha val="28000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18000" tIns="10800" rIns="0"/>
          <a:lstStyle/>
          <a:p>
            <a:pPr marL="266700" indent="-177800">
              <a:lnSpc>
                <a:spcPct val="130000"/>
              </a:lnSpc>
            </a:pPr>
            <a:r>
              <a:rPr lang="ru-RU" sz="1400" b="1">
                <a:solidFill>
                  <a:schemeClr val="tx2"/>
                </a:solidFill>
                <a:latin typeface="Arial" charset="0"/>
              </a:rPr>
              <a:t>3.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  Установить и настроить программное обеспечение – </a:t>
            </a:r>
            <a:br>
              <a:rPr lang="ru-RU" sz="1400">
                <a:solidFill>
                  <a:schemeClr val="tx2"/>
                </a:solidFill>
                <a:latin typeface="Arial" charset="0"/>
              </a:rPr>
            </a:b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программы-клиенты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 тех служб Интернет, услугами которых предполагается пользоваться</a:t>
            </a:r>
            <a:endParaRPr lang="ru-RU" sz="14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94238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4845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39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4845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40" name="AutoShape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96150" y="664845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94250" name="Rectangle 42"/>
          <p:cNvSpPr>
            <a:spLocks noChangeArrowheads="1"/>
          </p:cNvSpPr>
          <p:nvPr/>
        </p:nvSpPr>
        <p:spPr bwMode="auto">
          <a:xfrm>
            <a:off x="0" y="554355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61" name="Text Box 5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677025" y="6162675"/>
            <a:ext cx="12001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4263" name="Picture 55" descr="Лок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 t="18520"/>
          <a:stretch>
            <a:fillRect/>
          </a:stretch>
        </p:blipFill>
        <p:spPr bwMode="auto">
          <a:xfrm>
            <a:off x="7239000" y="0"/>
            <a:ext cx="1905000" cy="23288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4251" name="Rectangle 43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0" y="914400"/>
            <a:ext cx="2505075" cy="3314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4257" name="Picture 49" descr="провайдер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02" t="24353" b="-3136"/>
          <a:stretch>
            <a:fillRect/>
          </a:stretch>
        </p:blipFill>
        <p:spPr bwMode="auto">
          <a:xfrm>
            <a:off x="420688" y="2200275"/>
            <a:ext cx="132238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62" name="Text Box 54"/>
          <p:cNvSpPr txBox="1">
            <a:spLocks noChangeArrowheads="1"/>
          </p:cNvSpPr>
          <p:nvPr/>
        </p:nvSpPr>
        <p:spPr bwMode="auto">
          <a:xfrm>
            <a:off x="152400" y="1130300"/>
            <a:ext cx="923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ru-RU" sz="1100" b="1">
                <a:solidFill>
                  <a:srgbClr val="CC0000"/>
                </a:solidFill>
                <a:latin typeface="Verdana" pitchFamily="34" charset="0"/>
              </a:rPr>
              <a:t>Узловой компьютер</a:t>
            </a:r>
            <a:br>
              <a:rPr lang="ru-RU" sz="1100" b="1">
                <a:solidFill>
                  <a:srgbClr val="CC0000"/>
                </a:solidFill>
                <a:latin typeface="Verdana" pitchFamily="34" charset="0"/>
              </a:rPr>
            </a:br>
            <a:r>
              <a:rPr lang="ru-RU" sz="1100" b="1">
                <a:solidFill>
                  <a:srgbClr val="CC0000"/>
                </a:solidFill>
                <a:latin typeface="Verdana" pitchFamily="34" charset="0"/>
              </a:rPr>
              <a:t>Интернет</a:t>
            </a:r>
            <a:br>
              <a:rPr lang="ru-RU" sz="1100" b="1">
                <a:solidFill>
                  <a:srgbClr val="CC0000"/>
                </a:solidFill>
                <a:latin typeface="Verdana" pitchFamily="34" charset="0"/>
              </a:rPr>
            </a:br>
            <a:r>
              <a:rPr lang="ru-RU" sz="1100" b="1">
                <a:solidFill>
                  <a:srgbClr val="CC0000"/>
                </a:solidFill>
                <a:latin typeface="Verdana" pitchFamily="34" charset="0"/>
              </a:rPr>
              <a:t>(сервер)</a:t>
            </a:r>
          </a:p>
        </p:txBody>
      </p:sp>
      <p:sp>
        <p:nvSpPr>
          <p:cNvPr id="94266" name="Text Box 58"/>
          <p:cNvSpPr txBox="1">
            <a:spLocks noChangeArrowheads="1"/>
          </p:cNvSpPr>
          <p:nvPr/>
        </p:nvSpPr>
        <p:spPr bwMode="auto">
          <a:xfrm>
            <a:off x="238125" y="3149600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100" b="1">
                <a:latin typeface="Verdana" pitchFamily="34" charset="0"/>
              </a:rPr>
              <a:t>ПК</a:t>
            </a:r>
          </a:p>
        </p:txBody>
      </p:sp>
      <p:grpSp>
        <p:nvGrpSpPr>
          <p:cNvPr id="94273" name="Group 65"/>
          <p:cNvGrpSpPr>
            <a:grpSpLocks/>
          </p:cNvGrpSpPr>
          <p:nvPr/>
        </p:nvGrpSpPr>
        <p:grpSpPr bwMode="auto">
          <a:xfrm>
            <a:off x="1114425" y="1038225"/>
            <a:ext cx="1152525" cy="1381125"/>
            <a:chOff x="516" y="654"/>
            <a:chExt cx="726" cy="870"/>
          </a:xfrm>
        </p:grpSpPr>
        <p:sp>
          <p:nvSpPr>
            <p:cNvPr id="94269" name="Rectangle 61"/>
            <p:cNvSpPr>
              <a:spLocks noChangeArrowheads="1"/>
            </p:cNvSpPr>
            <p:nvPr/>
          </p:nvSpPr>
          <p:spPr bwMode="auto">
            <a:xfrm>
              <a:off x="594" y="804"/>
              <a:ext cx="420" cy="300"/>
            </a:xfrm>
            <a:prstGeom prst="rect">
              <a:avLst/>
            </a:prstGeom>
            <a:solidFill>
              <a:srgbClr val="F1E2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4264" name="Picture 56" descr="сеть схема Интерн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714" t="514" r="23715" b="74614"/>
            <a:stretch>
              <a:fillRect/>
            </a:stretch>
          </p:blipFill>
          <p:spPr bwMode="auto">
            <a:xfrm>
              <a:off x="516" y="654"/>
              <a:ext cx="726" cy="870"/>
            </a:xfrm>
            <a:prstGeom prst="rect">
              <a:avLst/>
            </a:prstGeom>
            <a:noFill/>
          </p:spPr>
        </p:pic>
        <p:sp>
          <p:nvSpPr>
            <p:cNvPr id="94270" name="Line 62"/>
            <p:cNvSpPr>
              <a:spLocks noChangeShapeType="1"/>
            </p:cNvSpPr>
            <p:nvPr/>
          </p:nvSpPr>
          <p:spPr bwMode="auto">
            <a:xfrm flipV="1">
              <a:off x="816" y="1458"/>
              <a:ext cx="0" cy="66"/>
            </a:xfrm>
            <a:prstGeom prst="line">
              <a:avLst/>
            </a:prstGeom>
            <a:noFill/>
            <a:ln w="19050">
              <a:solidFill>
                <a:srgbClr val="E1F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4267" name="Text Box 59"/>
          <p:cNvSpPr txBox="1">
            <a:spLocks noChangeArrowheads="1"/>
          </p:cNvSpPr>
          <p:nvPr/>
        </p:nvSpPr>
        <p:spPr bwMode="auto">
          <a:xfrm>
            <a:off x="200025" y="3835400"/>
            <a:ext cx="1924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100" b="1">
                <a:solidFill>
                  <a:srgbClr val="CC0000"/>
                </a:solidFill>
                <a:latin typeface="Verdana" pitchFamily="34" charset="0"/>
              </a:rPr>
              <a:t>IP-</a:t>
            </a:r>
            <a:r>
              <a:rPr lang="ru-RU" sz="1100" b="1">
                <a:solidFill>
                  <a:srgbClr val="CC0000"/>
                </a:solidFill>
                <a:latin typeface="Verdana" pitchFamily="34" charset="0"/>
              </a:rPr>
              <a:t>адрес: </a:t>
            </a:r>
            <a:r>
              <a:rPr lang="ru-RU" sz="1100" b="1">
                <a:latin typeface="Verdana" pitchFamily="34" charset="0"/>
              </a:rPr>
              <a:t>192.255.10.1</a:t>
            </a:r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1228725" y="2892425"/>
            <a:ext cx="1352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100" b="1">
                <a:solidFill>
                  <a:srgbClr val="CC0000"/>
                </a:solidFill>
                <a:latin typeface="Verdana" pitchFamily="34" charset="0"/>
              </a:rPr>
              <a:t>Программы-клиенты служб Интернет</a:t>
            </a:r>
          </a:p>
        </p:txBody>
      </p:sp>
      <p:sp>
        <p:nvSpPr>
          <p:cNvPr id="94275" name="Line 67"/>
          <p:cNvSpPr>
            <a:spLocks noChangeShapeType="1"/>
          </p:cNvSpPr>
          <p:nvPr/>
        </p:nvSpPr>
        <p:spPr bwMode="auto">
          <a:xfrm flipV="1">
            <a:off x="923925" y="3200400"/>
            <a:ext cx="209550" cy="17145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4276" name="Line 68"/>
          <p:cNvSpPr>
            <a:spLocks noChangeShapeType="1"/>
          </p:cNvSpPr>
          <p:nvPr/>
        </p:nvSpPr>
        <p:spPr bwMode="auto">
          <a:xfrm flipV="1">
            <a:off x="1152525" y="2867025"/>
            <a:ext cx="0" cy="4953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2781300" y="5343525"/>
            <a:ext cx="59055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Для этого работают спец. организации, предоставляющие возможность подключения к своему узлу и выделяющие </a:t>
            </a:r>
            <a:r>
              <a:rPr lang="en-US" sz="1400">
                <a:solidFill>
                  <a:schemeClr val="tx2"/>
                </a:solidFill>
                <a:latin typeface="Arial" charset="0"/>
              </a:rPr>
              <a:t>IP-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адреса. Это </a:t>
            </a:r>
            <a:r>
              <a:rPr lang="ru-RU" sz="1400" u="sng">
                <a:solidFill>
                  <a:srgbClr val="A50021"/>
                </a:solidFill>
                <a:latin typeface="Arial" charset="0"/>
              </a:rPr>
              <a:t>организации - поставщики услуг Интернет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 (сервис-провайдеры). </a:t>
            </a:r>
          </a:p>
        </p:txBody>
      </p:sp>
      <p:sp>
        <p:nvSpPr>
          <p:cNvPr id="94282" name="Text Box 7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238500" y="6124575"/>
            <a:ext cx="353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4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5" grpId="0"/>
      <p:bldP spid="94221" grpId="0" animBg="1"/>
      <p:bldP spid="94227" grpId="0" animBg="1"/>
      <p:bldP spid="94235" grpId="0" animBg="1"/>
      <p:bldP spid="94236" grpId="0" animBg="1"/>
      <p:bldP spid="94237" grpId="0" animBg="1"/>
      <p:bldP spid="942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 flipV="1">
            <a:off x="0" y="768350"/>
            <a:ext cx="7808913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61925" y="847725"/>
            <a:ext cx="78105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>
                <a:solidFill>
                  <a:srgbClr val="A50021"/>
                </a:solidFill>
                <a:latin typeface="Arial" charset="0"/>
              </a:rPr>
              <a:t>Провайдер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(англ. обеспечиватель),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ISP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– </a:t>
            </a:r>
            <a:r>
              <a:rPr lang="en-US" sz="1300">
                <a:solidFill>
                  <a:srgbClr val="CC0000"/>
                </a:solidFill>
                <a:latin typeface="Arial" charset="0"/>
              </a:rPr>
              <a:t>Internet Service Provider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– организация, обеспечиваю-щая пользователям доступ к Интернет на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договорной основе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, т.е. поставщик услуг Интернет. </a:t>
            </a:r>
          </a:p>
          <a:p>
            <a:pPr>
              <a:lnSpc>
                <a:spcPct val="120000"/>
              </a:lnSpc>
            </a:pPr>
            <a:endParaRPr lang="ru-RU" sz="5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Провайдеры прокладывают и поддерживают каналы передачи информации;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имеют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спец. серверы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для подключений пользователей,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учета времени подключения, оказания дополнительных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услуг (</a:t>
            </a:r>
            <a:r>
              <a:rPr lang="en-US" sz="1300">
                <a:solidFill>
                  <a:schemeClr val="tx2"/>
                </a:solidFill>
                <a:latin typeface="Arial" charset="0"/>
              </a:rPr>
              <a:t>e-mail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и др.).</a:t>
            </a:r>
          </a:p>
        </p:txBody>
      </p:sp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257175" y="104775"/>
            <a:ext cx="57007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Подключение к Интернет:</a:t>
            </a:r>
          </a:p>
        </p:txBody>
      </p:sp>
      <p:sp>
        <p:nvSpPr>
          <p:cNvPr id="144389" name="WordArt 5"/>
          <p:cNvSpPr>
            <a:spLocks noChangeArrowheads="1" noChangeShapeType="1" noTextEdit="1"/>
          </p:cNvSpPr>
          <p:nvPr/>
        </p:nvSpPr>
        <p:spPr bwMode="auto">
          <a:xfrm>
            <a:off x="4895850" y="485775"/>
            <a:ext cx="2652713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28398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услуги  провайдера</a:t>
            </a:r>
          </a:p>
        </p:txBody>
      </p:sp>
      <p:pic>
        <p:nvPicPr>
          <p:cNvPr id="144390" name="Picture 6" descr="провайдер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504950"/>
            <a:ext cx="5657850" cy="2762250"/>
          </a:xfrm>
          <a:prstGeom prst="rect">
            <a:avLst/>
          </a:prstGeom>
          <a:noFill/>
        </p:spPr>
      </p:pic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5170488" y="3013075"/>
            <a:ext cx="3849687" cy="955675"/>
          </a:xfrm>
          <a:prstGeom prst="roundRect">
            <a:avLst>
              <a:gd name="adj" fmla="val 11491"/>
            </a:avLst>
          </a:prstGeom>
          <a:solidFill>
            <a:srgbClr val="99CCFF">
              <a:alpha val="39999"/>
            </a:srgbClr>
          </a:solidFill>
          <a:ln w="28575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18000" tIns="10800" rIns="0"/>
          <a:lstStyle/>
          <a:p>
            <a:pPr marL="88900">
              <a:lnSpc>
                <a:spcPct val="120000"/>
              </a:lnSpc>
            </a:pPr>
            <a:r>
              <a:rPr lang="ru-RU" sz="1100" b="1">
                <a:solidFill>
                  <a:schemeClr val="tx2"/>
                </a:solidFill>
                <a:latin typeface="Arial" charset="0"/>
              </a:rPr>
              <a:t>1.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 При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sz="1100" b="1">
                <a:solidFill>
                  <a:srgbClr val="CC0000"/>
                </a:solidFill>
                <a:latin typeface="Arial" charset="0"/>
              </a:rPr>
              <a:t>выборе провайдера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важно, чтоб в Вашем городе (райцентре) был его Интернет-узел. </a:t>
            </a:r>
            <a:br>
              <a:rPr lang="ru-RU" sz="1100">
                <a:solidFill>
                  <a:schemeClr val="tx2"/>
                </a:solidFill>
                <a:latin typeface="Arial" charset="0"/>
              </a:rPr>
            </a:br>
            <a:r>
              <a:rPr lang="ru-RU" sz="1100">
                <a:solidFill>
                  <a:schemeClr val="tx2"/>
                </a:solidFill>
                <a:latin typeface="Arial" charset="0"/>
              </a:rPr>
              <a:t>Иначе затраты будут гораздо выше из-за оплаты междугородних переговоров или доп. монтажа кабеля</a:t>
            </a:r>
            <a:r>
              <a:rPr lang="ru-RU" sz="1300">
                <a:solidFill>
                  <a:schemeClr val="tx2"/>
                </a:solidFill>
              </a:rPr>
              <a:t>.</a:t>
            </a:r>
            <a:endParaRPr lang="ru-RU" sz="13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44392" name="AutoShape 8"/>
          <p:cNvSpPr>
            <a:spLocks noChangeArrowheads="1"/>
          </p:cNvSpPr>
          <p:nvPr/>
        </p:nvSpPr>
        <p:spPr bwMode="auto">
          <a:xfrm>
            <a:off x="3143250" y="4087813"/>
            <a:ext cx="5875338" cy="1208087"/>
          </a:xfrm>
          <a:prstGeom prst="roundRect">
            <a:avLst>
              <a:gd name="adj" fmla="val 8130"/>
            </a:avLst>
          </a:prstGeom>
          <a:solidFill>
            <a:srgbClr val="FFCC00">
              <a:alpha val="21001"/>
            </a:srgbClr>
          </a:solidFill>
          <a:ln w="38100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72000" tIns="0" rIns="0" bIns="0"/>
          <a:lstStyle/>
          <a:p>
            <a:pPr marL="180975" indent="-180975">
              <a:lnSpc>
                <a:spcPct val="130000"/>
              </a:lnSpc>
            </a:pPr>
            <a:r>
              <a:rPr lang="ru-RU" sz="1100" b="1">
                <a:solidFill>
                  <a:schemeClr val="tx2"/>
                </a:solidFill>
                <a:latin typeface="Arial" charset="0"/>
              </a:rPr>
              <a:t>2.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В офисе провайдера надо заключить </a:t>
            </a:r>
            <a:r>
              <a:rPr lang="ru-RU" sz="1100" b="1">
                <a:solidFill>
                  <a:srgbClr val="CC0000"/>
                </a:solidFill>
                <a:latin typeface="Arial" charset="0"/>
              </a:rPr>
              <a:t>договор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на оказание услуг доступа в Интернет.   В договоре Вы придумываете, проставляете:</a:t>
            </a:r>
          </a:p>
          <a:p>
            <a:pPr marL="180975" indent="-180975">
              <a:lnSpc>
                <a:spcPct val="130000"/>
              </a:lnSpc>
            </a:pPr>
            <a:r>
              <a:rPr lang="ru-RU" sz="11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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уникальное имя пользователя – </a:t>
            </a:r>
            <a:r>
              <a:rPr lang="en-US" sz="1100" b="1">
                <a:solidFill>
                  <a:srgbClr val="CC0000"/>
                </a:solidFill>
                <a:latin typeface="Arial" charset="0"/>
              </a:rPr>
              <a:t>login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(чтобы при попытки соединения провайдер мог узнать, что доступ к Интернету хотите получить именно Вы),</a:t>
            </a:r>
          </a:p>
          <a:p>
            <a:pPr marL="180975" indent="-180975">
              <a:lnSpc>
                <a:spcPct val="130000"/>
              </a:lnSpc>
            </a:pPr>
            <a:r>
              <a:rPr lang="ru-RU" sz="11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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1100" b="1">
                <a:solidFill>
                  <a:srgbClr val="CC0000"/>
                </a:solidFill>
                <a:latin typeface="Arial" charset="0"/>
              </a:rPr>
              <a:t>пароль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US" sz="1100" b="1">
                <a:solidFill>
                  <a:srgbClr val="CC0000"/>
                </a:solidFill>
                <a:latin typeface="Arial" charset="0"/>
              </a:rPr>
              <a:t>password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) доступа к узлу провайдера (чтоб не пользовались вашим </a:t>
            </a:r>
            <a:r>
              <a:rPr lang="en-US" sz="1100">
                <a:solidFill>
                  <a:schemeClr val="tx2"/>
                </a:solidFill>
                <a:latin typeface="Arial" charset="0"/>
              </a:rPr>
              <a:t>login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074863" y="5413375"/>
            <a:ext cx="6907212" cy="1455738"/>
          </a:xfrm>
          <a:prstGeom prst="roundRect">
            <a:avLst>
              <a:gd name="adj" fmla="val 11491"/>
            </a:avLst>
          </a:prstGeom>
          <a:solidFill>
            <a:srgbClr val="FFFF00">
              <a:alpha val="12000"/>
            </a:srgbClr>
          </a:solidFill>
          <a:ln w="28575" algn="ctr">
            <a:solidFill>
              <a:srgbClr val="9999FF"/>
            </a:solidFill>
            <a:round/>
            <a:headEnd/>
            <a:tailEnd/>
          </a:ln>
          <a:effectLst/>
        </p:spPr>
        <p:txBody>
          <a:bodyPr lIns="18000" tIns="10800" rIns="0"/>
          <a:lstStyle/>
          <a:p>
            <a:pPr marL="361950" indent="-273050">
              <a:lnSpc>
                <a:spcPct val="130000"/>
              </a:lnSpc>
            </a:pPr>
            <a:r>
              <a:rPr lang="ru-RU" sz="1100" b="1">
                <a:solidFill>
                  <a:schemeClr val="tx2"/>
                </a:solidFill>
                <a:latin typeface="Arial" charset="0"/>
              </a:rPr>
              <a:t>3.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У провайдера надо выяснить:  </a:t>
            </a:r>
            <a:r>
              <a:rPr lang="ru-RU" sz="1100" b="1">
                <a:solidFill>
                  <a:schemeClr val="tx2"/>
                </a:solidFill>
                <a:latin typeface="Arial" charset="0"/>
              </a:rPr>
              <a:t>а)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100" b="1">
                <a:solidFill>
                  <a:srgbClr val="CC0000"/>
                </a:solidFill>
                <a:latin typeface="Arial" charset="0"/>
              </a:rPr>
              <a:t>номер телефона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, по которому будет производиться соединение </a:t>
            </a:r>
            <a:br>
              <a:rPr lang="ru-RU" sz="1100">
                <a:solidFill>
                  <a:schemeClr val="tx2"/>
                </a:solidFill>
                <a:latin typeface="Arial" charset="0"/>
              </a:rPr>
            </a:br>
            <a:r>
              <a:rPr lang="ru-RU" sz="1100">
                <a:solidFill>
                  <a:schemeClr val="tx2"/>
                </a:solidFill>
                <a:latin typeface="Arial" charset="0"/>
              </a:rPr>
              <a:t>(по нему Ваш модем будет звонить для установления связи с компьютером провайдера). </a:t>
            </a:r>
          </a:p>
          <a:p>
            <a:pPr marL="361950" indent="-273050">
              <a:lnSpc>
                <a:spcPct val="130000"/>
              </a:lnSpc>
            </a:pPr>
            <a:r>
              <a:rPr lang="ru-RU" sz="1100" b="1">
                <a:solidFill>
                  <a:schemeClr val="tx2"/>
                </a:solidFill>
                <a:latin typeface="Arial" charset="0"/>
              </a:rPr>
              <a:t>			             б)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1100" b="1">
                <a:solidFill>
                  <a:srgbClr val="CC0000"/>
                </a:solidFill>
                <a:latin typeface="Arial" charset="0"/>
              </a:rPr>
              <a:t>IP-</a:t>
            </a:r>
            <a:r>
              <a:rPr lang="ru-RU" sz="1100" b="1">
                <a:solidFill>
                  <a:srgbClr val="CC0000"/>
                </a:solidFill>
                <a:latin typeface="Arial" charset="0"/>
              </a:rPr>
              <a:t>адрес </a:t>
            </a:r>
            <a:r>
              <a:rPr lang="en-US" sz="11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sz="1100" b="1">
                <a:solidFill>
                  <a:srgbClr val="CC0000"/>
                </a:solidFill>
                <a:latin typeface="Arial" charset="0"/>
              </a:rPr>
              <a:t>сервера</a:t>
            </a:r>
            <a:r>
              <a:rPr lang="en-US" sz="11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100">
                <a:solidFill>
                  <a:schemeClr val="tx2"/>
                </a:solidFill>
                <a:latin typeface="Arial" charset="0"/>
              </a:rPr>
              <a:t>DNS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361950" indent="-273050">
              <a:lnSpc>
                <a:spcPct val="130000"/>
              </a:lnSpc>
            </a:pPr>
            <a:r>
              <a:rPr lang="ru-RU" sz="1100" b="1">
                <a:solidFill>
                  <a:schemeClr val="tx2"/>
                </a:solidFill>
                <a:latin typeface="Arial" charset="0"/>
              </a:rPr>
              <a:t>5. </a:t>
            </a:r>
            <a:r>
              <a:rPr lang="en-US" sz="11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Наиболее простой вариант заключения договора - приобретение </a:t>
            </a:r>
            <a:r>
              <a:rPr lang="ru-RU" sz="1100" u="sng">
                <a:solidFill>
                  <a:srgbClr val="CC0000"/>
                </a:solidFill>
                <a:latin typeface="Arial" charset="0"/>
              </a:rPr>
              <a:t>Интернет-карты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. </a:t>
            </a:r>
          </a:p>
          <a:p>
            <a:pPr marL="361950" indent="-273050">
              <a:lnSpc>
                <a:spcPct val="130000"/>
              </a:lnSpc>
            </a:pPr>
            <a:r>
              <a:rPr lang="ru-RU" sz="1100" b="1">
                <a:solidFill>
                  <a:schemeClr val="tx2"/>
                </a:solidFill>
                <a:latin typeface="Arial" charset="0"/>
              </a:rPr>
              <a:t>6.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100" b="1">
                <a:solidFill>
                  <a:srgbClr val="CC0000"/>
                </a:solidFill>
                <a:latin typeface="Arial" charset="0"/>
              </a:rPr>
              <a:t>После заключения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 договора провайдер оказывает тех. поддержку, ведет учет израсходованных по договору средств, предоставляет доп. услуги (бесплатно даёт почтовый ящик и др.).</a:t>
            </a:r>
          </a:p>
        </p:txBody>
      </p:sp>
      <p:sp>
        <p:nvSpPr>
          <p:cNvPr id="14439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4845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39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4845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396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96150" y="664845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2324100" y="3778250"/>
            <a:ext cx="6191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000">
                <a:solidFill>
                  <a:srgbClr val="0066FF"/>
                </a:solidFill>
                <a:latin typeface="Verdana" pitchFamily="34" charset="0"/>
              </a:rPr>
              <a:t>Модем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1819275" y="2759075"/>
            <a:ext cx="752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0066FF"/>
                </a:solidFill>
                <a:latin typeface="Verdana" pitchFamily="34" charset="0"/>
              </a:rPr>
              <a:t>Линия </a:t>
            </a:r>
            <a:br>
              <a:rPr lang="ru-RU" sz="1000">
                <a:solidFill>
                  <a:srgbClr val="0066FF"/>
                </a:solidFill>
                <a:latin typeface="Verdana" pitchFamily="34" charset="0"/>
              </a:rPr>
            </a:br>
            <a:r>
              <a:rPr lang="ru-RU" sz="1000">
                <a:solidFill>
                  <a:srgbClr val="0066FF"/>
                </a:solidFill>
                <a:latin typeface="Verdana" pitchFamily="34" charset="0"/>
              </a:rPr>
              <a:t>связи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3514725" y="3502025"/>
            <a:ext cx="1066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000">
                <a:solidFill>
                  <a:srgbClr val="D65700"/>
                </a:solidFill>
                <a:latin typeface="Verdana" pitchFamily="34" charset="0"/>
              </a:rPr>
              <a:t>Провайдер, </a:t>
            </a:r>
            <a:r>
              <a:rPr lang="en-US" sz="1000">
                <a:solidFill>
                  <a:srgbClr val="D65700"/>
                </a:solidFill>
                <a:latin typeface="Verdana" pitchFamily="34" charset="0"/>
              </a:rPr>
              <a:t>ISP</a:t>
            </a:r>
            <a:endParaRPr lang="ru-RU" sz="1000">
              <a:solidFill>
                <a:srgbClr val="D65700"/>
              </a:solidFill>
              <a:latin typeface="Verdana" pitchFamily="34" charset="0"/>
            </a:endParaRP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28600" y="4178300"/>
            <a:ext cx="11906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1000">
                <a:solidFill>
                  <a:srgbClr val="0066FF"/>
                </a:solidFill>
                <a:latin typeface="Verdana" pitchFamily="34" charset="0"/>
              </a:rPr>
              <a:t>Пользователь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5857875" y="2149475"/>
            <a:ext cx="6191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sz="1000">
                <a:solidFill>
                  <a:srgbClr val="0066FF"/>
                </a:solidFill>
                <a:latin typeface="Verdana" pitchFamily="34" charset="0"/>
              </a:rPr>
              <a:t>Интернет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6000750" y="2486025"/>
            <a:ext cx="26098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chemeClr val="tx2"/>
                </a:solidFill>
                <a:latin typeface="Century Gothic" pitchFamily="34" charset="0"/>
              </a:rPr>
              <a:t>ПРАВИЛА  и  ПОРЯДОК </a:t>
            </a:r>
          </a:p>
          <a:p>
            <a:pPr algn="ctr"/>
            <a:r>
              <a:rPr lang="ru-RU" sz="1300" b="1">
                <a:solidFill>
                  <a:schemeClr val="tx2"/>
                </a:solidFill>
                <a:latin typeface="Century Gothic" pitchFamily="34" charset="0"/>
              </a:rPr>
              <a:t>подключения:</a:t>
            </a:r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0" y="5819775"/>
            <a:ext cx="1962150" cy="1038225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4405" name="Picture 21" descr="провайдер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02" b="-3136"/>
          <a:stretch>
            <a:fillRect/>
          </a:stretch>
        </p:blipFill>
        <p:spPr bwMode="auto">
          <a:xfrm>
            <a:off x="7827963" y="0"/>
            <a:ext cx="1316037" cy="2249488"/>
          </a:xfrm>
          <a:prstGeom prst="rect">
            <a:avLst/>
          </a:prstGeom>
          <a:gradFill rotWithShape="1">
            <a:gsLst>
              <a:gs pos="0">
                <a:srgbClr val="AFCDFF"/>
              </a:gs>
              <a:gs pos="100000">
                <a:srgbClr val="E5E9FF">
                  <a:alpha val="14000"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0" y="4456113"/>
            <a:ext cx="1847850" cy="963612"/>
          </a:xfrm>
          <a:prstGeom prst="rect">
            <a:avLst/>
          </a:prstGeom>
          <a:solidFill>
            <a:srgbClr val="AFCDFF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rIns="18000"/>
          <a:lstStyle/>
          <a:p>
            <a:pPr marL="85725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800">
                <a:solidFill>
                  <a:srgbClr val="0066FF"/>
                </a:solidFill>
                <a:latin typeface="Verdana" pitchFamily="34" charset="0"/>
              </a:rPr>
              <a:t>Наиболее распространён способ подключения к Интернет – использование </a:t>
            </a:r>
            <a:r>
              <a:rPr lang="ru-RU" sz="800">
                <a:solidFill>
                  <a:srgbClr val="D65700"/>
                </a:solidFill>
                <a:latin typeface="Verdana" pitchFamily="34" charset="0"/>
              </a:rPr>
              <a:t>телефонной линии</a:t>
            </a:r>
            <a:r>
              <a:rPr lang="ru-RU" sz="800">
                <a:solidFill>
                  <a:srgbClr val="0066FF"/>
                </a:solidFill>
                <a:latin typeface="Verdana" pitchFamily="34" charset="0"/>
              </a:rPr>
              <a:t> и </a:t>
            </a:r>
            <a:r>
              <a:rPr lang="ru-RU" sz="800">
                <a:solidFill>
                  <a:srgbClr val="D65700"/>
                </a:solidFill>
                <a:latin typeface="Verdana" pitchFamily="34" charset="0"/>
              </a:rPr>
              <a:t>модема </a:t>
            </a:r>
            <a:r>
              <a:rPr lang="ru-RU" sz="800">
                <a:solidFill>
                  <a:srgbClr val="0066FF"/>
                </a:solidFill>
                <a:latin typeface="Verdana" pitchFamily="34" charset="0"/>
              </a:rPr>
              <a:t>(спец. устройство - соединяет ПК с телефонной линией) </a:t>
            </a:r>
          </a:p>
        </p:txBody>
      </p:sp>
      <p:sp>
        <p:nvSpPr>
          <p:cNvPr id="144407" name="Text Box 2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677025" y="6019800"/>
            <a:ext cx="12001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7905750" y="177800"/>
            <a:ext cx="62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ru-RU" sz="800">
                <a:solidFill>
                  <a:schemeClr val="tx2"/>
                </a:solidFill>
                <a:latin typeface="Verdana" pitchFamily="34" charset="0"/>
              </a:rPr>
              <a:t>Сервер</a:t>
            </a:r>
            <a:br>
              <a:rPr lang="ru-RU" sz="80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800">
                <a:solidFill>
                  <a:schemeClr val="tx2"/>
                </a:solidFill>
                <a:latin typeface="Verdana" pitchFamily="34" charset="0"/>
              </a:rPr>
              <a:t>провайдера</a:t>
            </a:r>
            <a:endParaRPr lang="ru-RU" sz="90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9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4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8" grpId="0" animBg="1"/>
      <p:bldP spid="144389" grpId="0" animBg="1"/>
      <p:bldP spid="144391" grpId="0" animBg="1"/>
      <p:bldP spid="144392" grpId="0" animBg="1"/>
      <p:bldP spid="144393" grpId="0" animBg="1"/>
      <p:bldP spid="144402" grpId="0"/>
      <p:bldP spid="1444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68" name="Rectangle 60"/>
          <p:cNvSpPr>
            <a:spLocks noChangeArrowheads="1"/>
          </p:cNvSpPr>
          <p:nvPr/>
        </p:nvSpPr>
        <p:spPr bwMode="auto">
          <a:xfrm>
            <a:off x="7181850" y="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554355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5450" name="AutoShape 42"/>
          <p:cNvSpPr>
            <a:spLocks noChangeArrowheads="1"/>
          </p:cNvSpPr>
          <p:nvPr/>
        </p:nvSpPr>
        <p:spPr bwMode="auto">
          <a:xfrm>
            <a:off x="0" y="1366838"/>
            <a:ext cx="3857625" cy="5127625"/>
          </a:xfrm>
          <a:prstGeom prst="roundRect">
            <a:avLst>
              <a:gd name="adj" fmla="val 5514"/>
            </a:avLst>
          </a:prstGeom>
          <a:solidFill>
            <a:srgbClr val="FFFF00">
              <a:alpha val="19000"/>
            </a:srgbClr>
          </a:solidFill>
          <a:ln w="41275" algn="ctr">
            <a:solidFill>
              <a:srgbClr val="9999FF"/>
            </a:solidFill>
            <a:round/>
            <a:headEnd/>
            <a:tailEnd/>
          </a:ln>
          <a:effectLst/>
        </p:spPr>
        <p:txBody>
          <a:bodyPr lIns="90000" rIns="0"/>
          <a:lstStyle/>
          <a:p>
            <a:pPr algn="ctr">
              <a:lnSpc>
                <a:spcPct val="130000"/>
              </a:lnSpc>
            </a:pPr>
            <a:r>
              <a:rPr lang="ru-RU" sz="1300" b="1">
                <a:solidFill>
                  <a:srgbClr val="A50021"/>
                </a:solidFill>
                <a:latin typeface="Arial" charset="0"/>
              </a:rPr>
              <a:t>ВЫДЕЛЕННОЕ</a:t>
            </a: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rgbClr val="000074"/>
                </a:solidFill>
                <a:latin typeface="Arial" charset="0"/>
              </a:rPr>
              <a:t>По выделенной линии осуществляется только подключение к Интернет; это ее основное назначение. При этом компьютеры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постоянно </a:t>
            </a:r>
            <a:r>
              <a:rPr lang="ru-RU" sz="1300">
                <a:solidFill>
                  <a:srgbClr val="000074"/>
                </a:solidFill>
                <a:latin typeface="Arial" charset="0"/>
              </a:rPr>
              <a:t>подключены к Интернет.</a:t>
            </a:r>
            <a:endParaRPr lang="ru-RU" sz="13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ru-RU" sz="7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Для выделенного соединения надо проложить новую или арендовать готовую физическую линию связи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(кабельную, оптоволоконную, радиоканал, спутниковый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канал и т.п.). </a:t>
            </a:r>
          </a:p>
          <a:p>
            <a:pPr>
              <a:lnSpc>
                <a:spcPct val="120000"/>
              </a:lnSpc>
            </a:pPr>
            <a:endParaRPr lang="ru-RU" sz="7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Такое подключение даёт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высокую пропускную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способность. Поэтому её используют организации, нуждающиеся в передаче больших объемов данных. </a:t>
            </a:r>
          </a:p>
          <a:p>
            <a:pPr>
              <a:lnSpc>
                <a:spcPct val="120000"/>
              </a:lnSpc>
            </a:pPr>
            <a:endParaRPr lang="ru-RU" sz="700" i="1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Пропускная способность мощных линий связи (оптоволоконных, спутниковых) –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сотни мегабит в секунду (Мбит/с). 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0" y="828675"/>
            <a:ext cx="8886825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145455" name="Group 47"/>
          <p:cNvGrpSpPr>
            <a:grpSpLocks/>
          </p:cNvGrpSpPr>
          <p:nvPr/>
        </p:nvGrpSpPr>
        <p:grpSpPr bwMode="auto">
          <a:xfrm>
            <a:off x="4021138" y="1476375"/>
            <a:ext cx="1522412" cy="1395413"/>
            <a:chOff x="937" y="1950"/>
            <a:chExt cx="959" cy="879"/>
          </a:xfrm>
        </p:grpSpPr>
        <p:grpSp>
          <p:nvGrpSpPr>
            <p:cNvPr id="145444" name="Group 36"/>
            <p:cNvGrpSpPr>
              <a:grpSpLocks/>
            </p:cNvGrpSpPr>
            <p:nvPr/>
          </p:nvGrpSpPr>
          <p:grpSpPr bwMode="auto">
            <a:xfrm>
              <a:off x="937" y="1950"/>
              <a:ext cx="959" cy="879"/>
              <a:chOff x="2503" y="1798"/>
              <a:chExt cx="814" cy="756"/>
            </a:xfrm>
          </p:grpSpPr>
          <p:pic>
            <p:nvPicPr>
              <p:cNvPr id="145445" name="Picture 37" descr="Земн_шар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03" y="1798"/>
                <a:ext cx="814" cy="756"/>
              </a:xfrm>
              <a:prstGeom prst="rect">
                <a:avLst/>
              </a:prstGeom>
              <a:noFill/>
            </p:spPr>
          </p:pic>
          <p:sp>
            <p:nvSpPr>
              <p:cNvPr id="145446" name="Oval 38"/>
              <p:cNvSpPr>
                <a:spLocks noChangeArrowheads="1"/>
              </p:cNvSpPr>
              <p:nvPr/>
            </p:nvSpPr>
            <p:spPr bwMode="auto">
              <a:xfrm>
                <a:off x="2566" y="1832"/>
                <a:ext cx="693" cy="686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5447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036" y="2362"/>
              <a:ext cx="762" cy="12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611872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53882" dir="2700000" algn="ctr" rotWithShape="0">
                      <a:srgbClr val="000026"/>
                    </a:outerShdw>
                  </a:effectLst>
                  <a:latin typeface="Arial"/>
                  <a:cs typeface="Arial"/>
                </a:rPr>
                <a:t>Интернет</a:t>
              </a:r>
            </a:p>
          </p:txBody>
        </p:sp>
      </p:grpSp>
      <p:sp>
        <p:nvSpPr>
          <p:cNvPr id="145448" name="Freeform 40"/>
          <p:cNvSpPr>
            <a:spLocks/>
          </p:cNvSpPr>
          <p:nvPr/>
        </p:nvSpPr>
        <p:spPr bwMode="auto">
          <a:xfrm>
            <a:off x="5053013" y="2752725"/>
            <a:ext cx="176212" cy="723900"/>
          </a:xfrm>
          <a:custGeom>
            <a:avLst/>
            <a:gdLst/>
            <a:ahLst/>
            <a:cxnLst>
              <a:cxn ang="0">
                <a:pos x="111" y="366"/>
              </a:cxn>
              <a:cxn ang="0">
                <a:pos x="9" y="228"/>
              </a:cxn>
              <a:cxn ang="0">
                <a:pos x="55" y="103"/>
              </a:cxn>
              <a:cxn ang="0">
                <a:pos x="18" y="0"/>
              </a:cxn>
            </a:cxnLst>
            <a:rect l="0" t="0" r="r" b="b"/>
            <a:pathLst>
              <a:path w="111" h="366">
                <a:moveTo>
                  <a:pt x="111" y="366"/>
                </a:moveTo>
                <a:cubicBezTo>
                  <a:pt x="94" y="343"/>
                  <a:pt x="18" y="272"/>
                  <a:pt x="9" y="228"/>
                </a:cubicBezTo>
                <a:cubicBezTo>
                  <a:pt x="0" y="184"/>
                  <a:pt x="53" y="141"/>
                  <a:pt x="55" y="103"/>
                </a:cubicBezTo>
                <a:cubicBezTo>
                  <a:pt x="57" y="65"/>
                  <a:pt x="26" y="17"/>
                  <a:pt x="18" y="0"/>
                </a:cubicBezTo>
              </a:path>
            </a:pathLst>
          </a:custGeom>
          <a:noFill/>
          <a:ln w="22225">
            <a:solidFill>
              <a:srgbClr val="969696"/>
            </a:solidFill>
            <a:round/>
            <a:headEnd/>
            <a:tailEnd type="triangle" w="lg" len="med"/>
          </a:ln>
          <a:effectLst>
            <a:outerShdw dist="45791" dir="2021404" algn="ctr" rotWithShape="0">
              <a:schemeClr val="accent1">
                <a:alpha val="50000"/>
              </a:schemeClr>
            </a:outerShdw>
          </a:effectLst>
        </p:spPr>
        <p:txBody>
          <a:bodyPr wrap="none"/>
          <a:lstStyle/>
          <a:p>
            <a:endParaRPr lang="ru-RU"/>
          </a:p>
        </p:txBody>
      </p:sp>
      <p:grpSp>
        <p:nvGrpSpPr>
          <p:cNvPr id="145470" name="Group 62"/>
          <p:cNvGrpSpPr>
            <a:grpSpLocks/>
          </p:cNvGrpSpPr>
          <p:nvPr/>
        </p:nvGrpSpPr>
        <p:grpSpPr bwMode="auto">
          <a:xfrm>
            <a:off x="334963" y="152400"/>
            <a:ext cx="8529637" cy="666750"/>
            <a:chOff x="211" y="96"/>
            <a:chExt cx="5373" cy="420"/>
          </a:xfrm>
        </p:grpSpPr>
        <p:sp>
          <p:nvSpPr>
            <p:cNvPr id="14541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11" y="96"/>
              <a:ext cx="4335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C4DFF8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56796" dir="1593903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Физическое подключение к Интернет</a:t>
              </a:r>
            </a:p>
          </p:txBody>
        </p:sp>
        <p:sp>
          <p:nvSpPr>
            <p:cNvPr id="14545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981" y="354"/>
              <a:ext cx="3603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28398" dir="1593903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может быть выделенным или коммутируемым</a:t>
              </a:r>
            </a:p>
          </p:txBody>
        </p:sp>
      </p:grpSp>
      <p:sp>
        <p:nvSpPr>
          <p:cNvPr id="145453" name="AutoShape 45"/>
          <p:cNvSpPr>
            <a:spLocks noChangeArrowheads="1"/>
          </p:cNvSpPr>
          <p:nvPr/>
        </p:nvSpPr>
        <p:spPr bwMode="auto">
          <a:xfrm>
            <a:off x="5657850" y="1355725"/>
            <a:ext cx="3486150" cy="5073650"/>
          </a:xfrm>
          <a:prstGeom prst="roundRect">
            <a:avLst>
              <a:gd name="adj" fmla="val 5514"/>
            </a:avLst>
          </a:prstGeom>
          <a:solidFill>
            <a:srgbClr val="9999FF">
              <a:alpha val="12000"/>
            </a:srgbClr>
          </a:solidFill>
          <a:ln w="412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54000" rIns="0"/>
          <a:lstStyle/>
          <a:p>
            <a:pPr algn="ctr">
              <a:lnSpc>
                <a:spcPct val="130000"/>
              </a:lnSpc>
            </a:pPr>
            <a:r>
              <a:rPr lang="ru-RU" sz="1300" b="1">
                <a:solidFill>
                  <a:srgbClr val="A50021"/>
                </a:solidFill>
                <a:latin typeface="Arial" charset="0"/>
              </a:rPr>
              <a:t>КОММУТИРУЕМОЕ</a:t>
            </a: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Это соединение –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временное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. Оно не требует спец. линии связи, чаще используют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телефонную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ru-RU" sz="5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Коммутацию (подключение) выполняет АТС по сигналам, полученным в момент набора телефонного номера.</a:t>
            </a:r>
          </a:p>
          <a:p>
            <a:pPr>
              <a:lnSpc>
                <a:spcPct val="130000"/>
              </a:lnSpc>
            </a:pPr>
            <a:endParaRPr lang="ru-RU" sz="5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Телефонным линиям связи характерна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низкая пропускная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способность. </a:t>
            </a:r>
          </a:p>
          <a:p>
            <a:pPr>
              <a:lnSpc>
                <a:spcPct val="120000"/>
              </a:lnSpc>
            </a:pPr>
            <a:endParaRPr lang="ru-RU" sz="7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В зависимости от оборудования на АТС, различают </a:t>
            </a:r>
            <a:r>
              <a:rPr lang="ru-RU" sz="1300" i="1">
                <a:solidFill>
                  <a:schemeClr val="tx2"/>
                </a:solidFill>
                <a:latin typeface="Arial" charset="0"/>
              </a:rPr>
              <a:t>аналоговые 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и </a:t>
            </a:r>
            <a:r>
              <a:rPr lang="ru-RU" sz="1300" i="1">
                <a:solidFill>
                  <a:schemeClr val="tx2"/>
                </a:solidFill>
                <a:latin typeface="Arial" charset="0"/>
              </a:rPr>
              <a:t>цифровые 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телефонные линии. В России преобладают устаревшие </a:t>
            </a:r>
            <a:r>
              <a:rPr lang="ru-RU" sz="1300" i="1">
                <a:solidFill>
                  <a:srgbClr val="CC0000"/>
                </a:solidFill>
                <a:latin typeface="Arial" charset="0"/>
              </a:rPr>
              <a:t>аналоговые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ru-RU" sz="7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Их пропускная способность ≈ 30 Кбит/с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800">
                <a:solidFill>
                  <a:schemeClr val="tx2"/>
                </a:solidFill>
                <a:latin typeface="Arial" charset="0"/>
              </a:rPr>
              <a:t>(1-2 страницы текста в сек или 1-2 фото в минуту). </a:t>
            </a:r>
          </a:p>
          <a:p>
            <a:pPr>
              <a:lnSpc>
                <a:spcPct val="120000"/>
              </a:lnSpc>
            </a:pPr>
            <a:endParaRPr lang="ru-RU" sz="8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        Пропускная способность </a:t>
            </a:r>
            <a:r>
              <a:rPr lang="ru-RU" sz="1300" i="1">
                <a:solidFill>
                  <a:srgbClr val="CC0000"/>
                </a:solidFill>
                <a:latin typeface="Arial" charset="0"/>
              </a:rPr>
              <a:t>цифровых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        телефонных линий - 60-120 Кбит/с,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         в 2-4 раза выше </a:t>
            </a:r>
          </a:p>
        </p:txBody>
      </p:sp>
      <p:grpSp>
        <p:nvGrpSpPr>
          <p:cNvPr id="145457" name="Group 49"/>
          <p:cNvGrpSpPr>
            <a:grpSpLocks/>
          </p:cNvGrpSpPr>
          <p:nvPr/>
        </p:nvGrpSpPr>
        <p:grpSpPr bwMode="auto">
          <a:xfrm>
            <a:off x="4286250" y="3314700"/>
            <a:ext cx="1152525" cy="1381125"/>
            <a:chOff x="516" y="654"/>
            <a:chExt cx="726" cy="870"/>
          </a:xfrm>
        </p:grpSpPr>
        <p:sp>
          <p:nvSpPr>
            <p:cNvPr id="145458" name="Rectangle 50"/>
            <p:cNvSpPr>
              <a:spLocks noChangeArrowheads="1"/>
            </p:cNvSpPr>
            <p:nvPr/>
          </p:nvSpPr>
          <p:spPr bwMode="auto">
            <a:xfrm>
              <a:off x="594" y="804"/>
              <a:ext cx="420" cy="300"/>
            </a:xfrm>
            <a:prstGeom prst="rect">
              <a:avLst/>
            </a:prstGeom>
            <a:solidFill>
              <a:srgbClr val="F1E2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5459" name="Picture 51" descr="сеть схема Интерн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714" t="514" r="23715" b="74614"/>
            <a:stretch>
              <a:fillRect/>
            </a:stretch>
          </p:blipFill>
          <p:spPr bwMode="auto">
            <a:xfrm>
              <a:off x="516" y="654"/>
              <a:ext cx="726" cy="870"/>
            </a:xfrm>
            <a:prstGeom prst="rect">
              <a:avLst/>
            </a:prstGeom>
            <a:noFill/>
          </p:spPr>
        </p:pic>
        <p:sp>
          <p:nvSpPr>
            <p:cNvPr id="145460" name="Line 52"/>
            <p:cNvSpPr>
              <a:spLocks noChangeShapeType="1"/>
            </p:cNvSpPr>
            <p:nvPr/>
          </p:nvSpPr>
          <p:spPr bwMode="auto">
            <a:xfrm flipV="1">
              <a:off x="816" y="1458"/>
              <a:ext cx="0" cy="66"/>
            </a:xfrm>
            <a:prstGeom prst="line">
              <a:avLst/>
            </a:prstGeom>
            <a:noFill/>
            <a:ln w="19050">
              <a:solidFill>
                <a:srgbClr val="E1F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838575" y="3168650"/>
            <a:ext cx="857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ru-RU" sz="900">
                <a:solidFill>
                  <a:schemeClr val="tx2"/>
                </a:solidFill>
                <a:latin typeface="Verdana" pitchFamily="34" charset="0"/>
              </a:rPr>
              <a:t>Сервер</a:t>
            </a:r>
            <a:br>
              <a:rPr lang="ru-RU" sz="90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900">
                <a:solidFill>
                  <a:schemeClr val="tx2"/>
                </a:solidFill>
                <a:latin typeface="Verdana" pitchFamily="34" charset="0"/>
              </a:rPr>
              <a:t>провайдера</a:t>
            </a:r>
          </a:p>
        </p:txBody>
      </p:sp>
      <p:sp>
        <p:nvSpPr>
          <p:cNvPr id="145461" name="Freeform 53"/>
          <p:cNvSpPr>
            <a:spLocks/>
          </p:cNvSpPr>
          <p:nvPr/>
        </p:nvSpPr>
        <p:spPr bwMode="auto">
          <a:xfrm>
            <a:off x="3695700" y="4495800"/>
            <a:ext cx="762000" cy="127635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01" y="410"/>
              </a:cxn>
              <a:cxn ang="0">
                <a:pos x="429" y="279"/>
              </a:cxn>
              <a:cxn ang="0">
                <a:pos x="374" y="96"/>
              </a:cxn>
              <a:cxn ang="0">
                <a:pos x="480" y="0"/>
              </a:cxn>
            </a:cxnLst>
            <a:rect l="0" t="0" r="r" b="b"/>
            <a:pathLst>
              <a:path w="480" h="792">
                <a:moveTo>
                  <a:pt x="0" y="792"/>
                </a:moveTo>
                <a:cubicBezTo>
                  <a:pt x="17" y="728"/>
                  <a:pt x="30" y="495"/>
                  <a:pt x="101" y="410"/>
                </a:cubicBezTo>
                <a:cubicBezTo>
                  <a:pt x="172" y="325"/>
                  <a:pt x="384" y="332"/>
                  <a:pt x="429" y="279"/>
                </a:cubicBezTo>
                <a:cubicBezTo>
                  <a:pt x="474" y="226"/>
                  <a:pt x="366" y="142"/>
                  <a:pt x="374" y="96"/>
                </a:cubicBezTo>
                <a:cubicBezTo>
                  <a:pt x="382" y="50"/>
                  <a:pt x="458" y="20"/>
                  <a:pt x="480" y="0"/>
                </a:cubicBezTo>
              </a:path>
            </a:pathLst>
          </a:custGeom>
          <a:noFill/>
          <a:ln w="22225">
            <a:solidFill>
              <a:srgbClr val="CC0000"/>
            </a:solidFill>
            <a:round/>
            <a:headEnd type="triangle" w="lg" len="med"/>
            <a:tailEnd type="triangle" w="lg" len="med"/>
          </a:ln>
          <a:effectLst>
            <a:outerShdw dist="56796" dir="1593903" algn="ctr" rotWithShape="0">
              <a:srgbClr val="FF9900"/>
            </a:outerShdw>
          </a:effectLst>
        </p:spPr>
        <p:txBody>
          <a:bodyPr wrap="none"/>
          <a:lstStyle/>
          <a:p>
            <a:endParaRPr lang="ru-RU"/>
          </a:p>
        </p:txBody>
      </p:sp>
      <p:sp>
        <p:nvSpPr>
          <p:cNvPr id="145462" name="Text Box 54"/>
          <p:cNvSpPr txBox="1">
            <a:spLocks noChangeArrowheads="1"/>
          </p:cNvSpPr>
          <p:nvPr/>
        </p:nvSpPr>
        <p:spPr bwMode="auto">
          <a:xfrm>
            <a:off x="3448050" y="4711700"/>
            <a:ext cx="857250" cy="276225"/>
          </a:xfrm>
          <a:prstGeom prst="rect">
            <a:avLst/>
          </a:prstGeom>
          <a:solidFill>
            <a:srgbClr val="FFFFCC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ru-RU" sz="900" b="1">
                <a:solidFill>
                  <a:srgbClr val="CC0000"/>
                </a:solidFill>
                <a:latin typeface="Verdana" pitchFamily="34" charset="0"/>
              </a:rPr>
              <a:t>Выделенная</a:t>
            </a:r>
            <a:br>
              <a:rPr lang="ru-RU" sz="900" b="1">
                <a:solidFill>
                  <a:srgbClr val="CC0000"/>
                </a:solidFill>
                <a:latin typeface="Verdana" pitchFamily="34" charset="0"/>
              </a:rPr>
            </a:br>
            <a:r>
              <a:rPr lang="ru-RU" sz="900" b="1">
                <a:solidFill>
                  <a:srgbClr val="CC0000"/>
                </a:solidFill>
                <a:latin typeface="Verdana" pitchFamily="34" charset="0"/>
              </a:rPr>
              <a:t>линия</a:t>
            </a:r>
          </a:p>
        </p:txBody>
      </p:sp>
      <p:pic>
        <p:nvPicPr>
          <p:cNvPr id="145454" name="Picture 4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0" y="5381625"/>
            <a:ext cx="1543050" cy="1238250"/>
          </a:xfrm>
          <a:prstGeom prst="rect">
            <a:avLst/>
          </a:prstGeom>
          <a:noFill/>
        </p:spPr>
      </p:pic>
      <p:sp>
        <p:nvSpPr>
          <p:cNvPr id="145465" name="Freeform 57"/>
          <p:cNvSpPr>
            <a:spLocks/>
          </p:cNvSpPr>
          <p:nvPr/>
        </p:nvSpPr>
        <p:spPr bwMode="auto">
          <a:xfrm>
            <a:off x="5114925" y="4619625"/>
            <a:ext cx="619125" cy="1020763"/>
          </a:xfrm>
          <a:custGeom>
            <a:avLst/>
            <a:gdLst/>
            <a:ahLst/>
            <a:cxnLst>
              <a:cxn ang="0">
                <a:pos x="390" y="510"/>
              </a:cxn>
              <a:cxn ang="0">
                <a:pos x="246" y="450"/>
              </a:cxn>
              <a:cxn ang="0">
                <a:pos x="138" y="72"/>
              </a:cxn>
              <a:cxn ang="0">
                <a:pos x="0" y="18"/>
              </a:cxn>
            </a:cxnLst>
            <a:rect l="0" t="0" r="r" b="b"/>
            <a:pathLst>
              <a:path w="390" h="523">
                <a:moveTo>
                  <a:pt x="390" y="510"/>
                </a:moveTo>
                <a:cubicBezTo>
                  <a:pt x="339" y="516"/>
                  <a:pt x="288" y="523"/>
                  <a:pt x="246" y="450"/>
                </a:cubicBezTo>
                <a:cubicBezTo>
                  <a:pt x="204" y="377"/>
                  <a:pt x="179" y="144"/>
                  <a:pt x="138" y="72"/>
                </a:cubicBezTo>
                <a:cubicBezTo>
                  <a:pt x="97" y="0"/>
                  <a:pt x="29" y="29"/>
                  <a:pt x="0" y="18"/>
                </a:cubicBezTo>
              </a:path>
            </a:pathLst>
          </a:custGeom>
          <a:noFill/>
          <a:ln w="19050">
            <a:solidFill>
              <a:srgbClr val="0066CC"/>
            </a:solidFill>
            <a:round/>
            <a:headEnd type="triangle" w="lg" len="med"/>
            <a:tailEnd type="triangle" w="lg" len="med"/>
          </a:ln>
          <a:effectLst>
            <a:outerShdw dist="56796" dir="1593903" algn="ctr" rotWithShape="0">
              <a:srgbClr val="0000FF">
                <a:alpha val="50000"/>
              </a:srgbClr>
            </a:outerShdw>
          </a:effectLst>
        </p:spPr>
        <p:txBody>
          <a:bodyPr wrap="none"/>
          <a:lstStyle/>
          <a:p>
            <a:endParaRPr lang="ru-RU"/>
          </a:p>
        </p:txBody>
      </p:sp>
      <p:grpSp>
        <p:nvGrpSpPr>
          <p:cNvPr id="145471" name="Group 63"/>
          <p:cNvGrpSpPr>
            <a:grpSpLocks/>
          </p:cNvGrpSpPr>
          <p:nvPr/>
        </p:nvGrpSpPr>
        <p:grpSpPr bwMode="auto">
          <a:xfrm>
            <a:off x="5457825" y="5532438"/>
            <a:ext cx="714375" cy="1058862"/>
            <a:chOff x="3438" y="3485"/>
            <a:chExt cx="450" cy="667"/>
          </a:xfrm>
        </p:grpSpPr>
        <p:pic>
          <p:nvPicPr>
            <p:cNvPr id="145464" name="Picture 56" descr="cеть_подключенИнтерн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</a:blip>
            <a:srcRect t="40398" r="76994" b="23840"/>
            <a:stretch>
              <a:fillRect/>
            </a:stretch>
          </p:blipFill>
          <p:spPr bwMode="auto">
            <a:xfrm>
              <a:off x="3438" y="3504"/>
              <a:ext cx="450" cy="648"/>
            </a:xfrm>
            <a:prstGeom prst="rect">
              <a:avLst/>
            </a:prstGeom>
            <a:noFill/>
          </p:spPr>
        </p:pic>
        <p:sp>
          <p:nvSpPr>
            <p:cNvPr id="145466" name="Rectangle 58"/>
            <p:cNvSpPr>
              <a:spLocks noChangeArrowheads="1"/>
            </p:cNvSpPr>
            <p:nvPr/>
          </p:nvSpPr>
          <p:spPr bwMode="auto">
            <a:xfrm rot="-1106097">
              <a:off x="3746" y="3485"/>
              <a:ext cx="110" cy="109"/>
            </a:xfrm>
            <a:prstGeom prst="rect">
              <a:avLst/>
            </a:prstGeom>
            <a:solidFill>
              <a:srgbClr val="EFE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5469" name="Text Box 61"/>
          <p:cNvSpPr txBox="1">
            <a:spLocks noChangeArrowheads="1"/>
          </p:cNvSpPr>
          <p:nvPr/>
        </p:nvSpPr>
        <p:spPr bwMode="auto">
          <a:xfrm>
            <a:off x="247650" y="895350"/>
            <a:ext cx="88963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От типа линии связи зависит, прежде всего, ее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пропускная способность</a:t>
            </a:r>
            <a:r>
              <a:rPr lang="ru-RU" sz="1300" i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(измеряется: бит в секунду). </a:t>
            </a:r>
            <a:endParaRPr lang="ru-RU" sz="1300">
              <a:latin typeface="Arial" charset="0"/>
            </a:endParaRPr>
          </a:p>
        </p:txBody>
      </p:sp>
      <p:sp>
        <p:nvSpPr>
          <p:cNvPr id="145463" name="Text Box 55"/>
          <p:cNvSpPr txBox="1">
            <a:spLocks noChangeArrowheads="1"/>
          </p:cNvSpPr>
          <p:nvPr/>
        </p:nvSpPr>
        <p:spPr bwMode="auto">
          <a:xfrm>
            <a:off x="4724400" y="4997450"/>
            <a:ext cx="981075" cy="295275"/>
          </a:xfrm>
          <a:prstGeom prst="rect">
            <a:avLst/>
          </a:prstGeom>
          <a:solidFill>
            <a:srgbClr val="EBEB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sz="900" b="1">
                <a:solidFill>
                  <a:srgbClr val="0066CC"/>
                </a:solidFill>
                <a:latin typeface="Arial" charset="0"/>
              </a:rPr>
              <a:t>Коммутируемая</a:t>
            </a:r>
            <a:r>
              <a:rPr lang="ru-RU" sz="900" b="1">
                <a:solidFill>
                  <a:srgbClr val="0066CC"/>
                </a:solidFill>
                <a:latin typeface="Verdana" pitchFamily="34" charset="0"/>
              </a:rPr>
              <a:t/>
            </a:r>
            <a:br>
              <a:rPr lang="ru-RU" sz="900" b="1">
                <a:solidFill>
                  <a:srgbClr val="0066CC"/>
                </a:solidFill>
                <a:latin typeface="Verdana" pitchFamily="34" charset="0"/>
              </a:rPr>
            </a:br>
            <a:r>
              <a:rPr lang="ru-RU" sz="900" b="1">
                <a:solidFill>
                  <a:srgbClr val="0066CC"/>
                </a:solidFill>
                <a:latin typeface="Verdana" pitchFamily="34" charset="0"/>
              </a:rPr>
              <a:t>линия</a:t>
            </a:r>
          </a:p>
        </p:txBody>
      </p:sp>
      <p:sp>
        <p:nvSpPr>
          <p:cNvPr id="145435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4845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5436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4845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5437" name="AutoShape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96150" y="664845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145472" name="Rectangle 64"/>
          <p:cNvSpPr>
            <a:spLocks noChangeArrowheads="1"/>
          </p:cNvSpPr>
          <p:nvPr/>
        </p:nvSpPr>
        <p:spPr bwMode="auto">
          <a:xfrm>
            <a:off x="0" y="6877050"/>
            <a:ext cx="9144000" cy="704850"/>
          </a:xfrm>
          <a:prstGeom prst="rect">
            <a:avLst/>
          </a:prstGeom>
          <a:solidFill>
            <a:srgbClr val="E7E7FF"/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lIns="54000" tIns="10800" rIns="0" bIns="0"/>
          <a:lstStyle/>
          <a:p>
            <a:pPr>
              <a:lnSpc>
                <a:spcPct val="120000"/>
              </a:lnSpc>
            </a:pPr>
            <a:r>
              <a:rPr lang="ru-RU" sz="1200">
                <a:solidFill>
                  <a:srgbClr val="000060"/>
                </a:solidFill>
                <a:latin typeface="Arial" charset="0"/>
              </a:rPr>
              <a:t>По </a:t>
            </a:r>
            <a:r>
              <a:rPr lang="ru-RU" sz="1200">
                <a:solidFill>
                  <a:srgbClr val="CC0000"/>
                </a:solidFill>
                <a:latin typeface="Arial" charset="0"/>
              </a:rPr>
              <a:t>аналоговым</a:t>
            </a:r>
            <a:r>
              <a:rPr lang="ru-RU" sz="1200">
                <a:solidFill>
                  <a:srgbClr val="000060"/>
                </a:solidFill>
                <a:latin typeface="Arial" charset="0"/>
              </a:rPr>
              <a:t> телефонным линиям можно передавать и </a:t>
            </a:r>
            <a:r>
              <a:rPr lang="ru-RU" sz="1200" i="1">
                <a:solidFill>
                  <a:srgbClr val="CC0000"/>
                </a:solidFill>
                <a:latin typeface="Arial" charset="0"/>
              </a:rPr>
              <a:t>видеоинформацию</a:t>
            </a:r>
            <a:r>
              <a:rPr lang="ru-RU" sz="1200">
                <a:solidFill>
                  <a:srgbClr val="000060"/>
                </a:solidFill>
                <a:latin typeface="Arial" charset="0"/>
              </a:rPr>
              <a:t> (используется в видеоконференциях), но </a:t>
            </a:r>
            <a:br>
              <a:rPr lang="ru-RU" sz="1200">
                <a:solidFill>
                  <a:srgbClr val="000060"/>
                </a:solidFill>
                <a:latin typeface="Arial" charset="0"/>
              </a:rPr>
            </a:br>
            <a:r>
              <a:rPr lang="ru-RU" sz="1200">
                <a:solidFill>
                  <a:srgbClr val="CC0000"/>
                </a:solidFill>
                <a:latin typeface="Arial" charset="0"/>
              </a:rPr>
              <a:t>размер окна</a:t>
            </a:r>
            <a:r>
              <a:rPr lang="ru-RU" sz="1200">
                <a:solidFill>
                  <a:srgbClr val="000060"/>
                </a:solidFill>
                <a:latin typeface="Arial" charset="0"/>
              </a:rPr>
              <a:t> отображения видеоданных обычно мал (150x150 точек) и частота смены кадров мала для получения качественного видеоряда (1-2 кадра в секунду.  Сравните:  в ТВ - 25 кадров в сек.)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0" grpId="0" animBg="1"/>
      <p:bldP spid="145453" grpId="0" animBg="1"/>
      <p:bldP spid="1454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554355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04800" y="1100138"/>
            <a:ext cx="7048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Выбор способа подключения зависит от Ваших технических возможностей </a:t>
            </a:r>
            <a:br>
              <a:rPr lang="ru-RU" sz="1400">
                <a:solidFill>
                  <a:schemeClr val="tx2"/>
                </a:solidFill>
                <a:latin typeface="Arial" charset="0"/>
              </a:rPr>
            </a:br>
            <a:r>
              <a:rPr lang="ru-RU" sz="1400">
                <a:solidFill>
                  <a:schemeClr val="tx2"/>
                </a:solidFill>
                <a:latin typeface="Arial" charset="0"/>
              </a:rPr>
              <a:t>и от технических возможностей провайдера. </a:t>
            </a:r>
          </a:p>
        </p:txBody>
      </p:sp>
      <p:sp>
        <p:nvSpPr>
          <p:cNvPr id="129031" name="WordArt 7"/>
          <p:cNvSpPr>
            <a:spLocks noChangeArrowheads="1" noChangeShapeType="1" noTextEdit="1"/>
          </p:cNvSpPr>
          <p:nvPr/>
        </p:nvSpPr>
        <p:spPr bwMode="auto">
          <a:xfrm>
            <a:off x="354013" y="209550"/>
            <a:ext cx="736758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Способы подключения к Интернет</a:t>
            </a:r>
          </a:p>
        </p:txBody>
      </p:sp>
      <p:pic>
        <p:nvPicPr>
          <p:cNvPr id="129033" name="Picture 9" descr="провайдер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02" b="-2310"/>
          <a:stretch>
            <a:fillRect/>
          </a:stretch>
        </p:blipFill>
        <p:spPr bwMode="auto">
          <a:xfrm>
            <a:off x="7827963" y="0"/>
            <a:ext cx="1316037" cy="2232025"/>
          </a:xfrm>
          <a:prstGeom prst="rect">
            <a:avLst/>
          </a:prstGeom>
          <a:gradFill rotWithShape="1">
            <a:gsLst>
              <a:gs pos="0">
                <a:srgbClr val="AFCDFF"/>
              </a:gs>
              <a:gs pos="100000">
                <a:srgbClr val="E5E9FF">
                  <a:alpha val="14000"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7905750" y="177800"/>
            <a:ext cx="62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ru-RU" sz="800" i="1">
                <a:solidFill>
                  <a:schemeClr val="tx2"/>
                </a:solidFill>
                <a:latin typeface="Verdana" pitchFamily="34" charset="0"/>
              </a:rPr>
              <a:t>Сервер</a:t>
            </a:r>
            <a:br>
              <a:rPr lang="ru-RU" sz="800" i="1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800" i="1">
                <a:solidFill>
                  <a:schemeClr val="tx2"/>
                </a:solidFill>
                <a:latin typeface="Verdana" pitchFamily="34" charset="0"/>
              </a:rPr>
              <a:t>провайдера</a:t>
            </a:r>
            <a:endParaRPr lang="ru-RU" sz="900" i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0" y="723900"/>
            <a:ext cx="77343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129076" name="Group 52"/>
          <p:cNvGrpSpPr>
            <a:grpSpLocks/>
          </p:cNvGrpSpPr>
          <p:nvPr/>
        </p:nvGrpSpPr>
        <p:grpSpPr bwMode="auto">
          <a:xfrm>
            <a:off x="390525" y="1893888"/>
            <a:ext cx="5295900" cy="3335337"/>
            <a:chOff x="204" y="755"/>
            <a:chExt cx="3336" cy="2101"/>
          </a:xfrm>
        </p:grpSpPr>
        <p:sp>
          <p:nvSpPr>
            <p:cNvPr id="129056" name="Text Box 32"/>
            <p:cNvSpPr txBox="1">
              <a:spLocks noChangeArrowheads="1"/>
            </p:cNvSpPr>
            <p:nvPr/>
          </p:nvSpPr>
          <p:spPr bwMode="auto">
            <a:xfrm>
              <a:off x="210" y="1790"/>
              <a:ext cx="666" cy="562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54000" tIns="0" rIns="0" bIns="0" anchor="ctr"/>
            <a:lstStyle/>
            <a:p>
              <a:pPr algn="ctr">
                <a:lnSpc>
                  <a:spcPct val="110000"/>
                </a:lnSpc>
              </a:pPr>
              <a:endParaRPr lang="ru-RU" sz="1000" b="1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sp>
          <p:nvSpPr>
            <p:cNvPr id="129061" name="Text Box 37"/>
            <p:cNvSpPr txBox="1">
              <a:spLocks noChangeArrowheads="1"/>
            </p:cNvSpPr>
            <p:nvPr/>
          </p:nvSpPr>
          <p:spPr bwMode="auto">
            <a:xfrm>
              <a:off x="204" y="890"/>
              <a:ext cx="828" cy="718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54000" tIns="0" rIns="0" bIns="0" anchor="ctr"/>
            <a:lstStyle/>
            <a:p>
              <a:pPr algn="ctr">
                <a:lnSpc>
                  <a:spcPct val="110000"/>
                </a:lnSpc>
              </a:pPr>
              <a:endParaRPr lang="ru-RU" sz="1000" b="1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sp>
          <p:nvSpPr>
            <p:cNvPr id="129060" name="Text Box 36"/>
            <p:cNvSpPr txBox="1">
              <a:spLocks noChangeArrowheads="1"/>
            </p:cNvSpPr>
            <p:nvPr/>
          </p:nvSpPr>
          <p:spPr bwMode="auto">
            <a:xfrm>
              <a:off x="2352" y="1022"/>
              <a:ext cx="1182" cy="688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54000" tIns="0" rIns="0" bIns="0" anchor="ctr"/>
            <a:lstStyle/>
            <a:p>
              <a:pPr algn="ctr">
                <a:lnSpc>
                  <a:spcPct val="110000"/>
                </a:lnSpc>
              </a:pPr>
              <a:endParaRPr lang="ru-RU" sz="1000" b="1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sp>
          <p:nvSpPr>
            <p:cNvPr id="129059" name="Text Box 35"/>
            <p:cNvSpPr txBox="1">
              <a:spLocks noChangeArrowheads="1"/>
            </p:cNvSpPr>
            <p:nvPr/>
          </p:nvSpPr>
          <p:spPr bwMode="auto">
            <a:xfrm>
              <a:off x="2754" y="1898"/>
              <a:ext cx="786" cy="688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54000" tIns="0" rIns="0" bIns="0" anchor="ctr"/>
            <a:lstStyle/>
            <a:p>
              <a:pPr algn="ctr">
                <a:lnSpc>
                  <a:spcPct val="110000"/>
                </a:lnSpc>
              </a:pPr>
              <a:endParaRPr lang="ru-RU" sz="1000" b="1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sp>
          <p:nvSpPr>
            <p:cNvPr id="129058" name="Text Box 34"/>
            <p:cNvSpPr txBox="1">
              <a:spLocks noChangeArrowheads="1"/>
            </p:cNvSpPr>
            <p:nvPr/>
          </p:nvSpPr>
          <p:spPr bwMode="auto">
            <a:xfrm>
              <a:off x="1932" y="2240"/>
              <a:ext cx="786" cy="562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54000" tIns="0" rIns="0" bIns="0" anchor="ctr"/>
            <a:lstStyle/>
            <a:p>
              <a:pPr algn="ctr">
                <a:lnSpc>
                  <a:spcPct val="110000"/>
                </a:lnSpc>
              </a:pPr>
              <a:endParaRPr lang="ru-RU" sz="1000" b="1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sp>
          <p:nvSpPr>
            <p:cNvPr id="129057" name="Text Box 33"/>
            <p:cNvSpPr txBox="1">
              <a:spLocks noChangeArrowheads="1"/>
            </p:cNvSpPr>
            <p:nvPr/>
          </p:nvSpPr>
          <p:spPr bwMode="auto">
            <a:xfrm>
              <a:off x="804" y="2294"/>
              <a:ext cx="666" cy="562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54000" tIns="0" rIns="0" bIns="0" anchor="ctr"/>
            <a:lstStyle/>
            <a:p>
              <a:pPr algn="ctr">
                <a:lnSpc>
                  <a:spcPct val="110000"/>
                </a:lnSpc>
              </a:pPr>
              <a:endParaRPr lang="ru-RU" sz="1000" b="1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pic>
          <p:nvPicPr>
            <p:cNvPr id="129048" name="Picture 24" descr="типы-сетевых-подключений(пр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" y="891"/>
              <a:ext cx="3330" cy="1962"/>
            </a:xfrm>
            <a:prstGeom prst="rect">
              <a:avLst/>
            </a:prstGeom>
            <a:noFill/>
            <a:ln w="38100">
              <a:solidFill>
                <a:srgbClr val="3FACDD"/>
              </a:solidFill>
              <a:miter lim="800000"/>
              <a:headEnd/>
              <a:tailEnd/>
            </a:ln>
          </p:spPr>
        </p:pic>
        <p:sp>
          <p:nvSpPr>
            <p:cNvPr id="129052" name="Rectangle 28"/>
            <p:cNvSpPr>
              <a:spLocks noChangeArrowheads="1"/>
            </p:cNvSpPr>
            <p:nvPr/>
          </p:nvSpPr>
          <p:spPr bwMode="auto">
            <a:xfrm>
              <a:off x="1374" y="888"/>
              <a:ext cx="762" cy="8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9049" name="Group 25"/>
            <p:cNvGrpSpPr>
              <a:grpSpLocks/>
            </p:cNvGrpSpPr>
            <p:nvPr/>
          </p:nvGrpSpPr>
          <p:grpSpPr bwMode="auto">
            <a:xfrm>
              <a:off x="1272" y="755"/>
              <a:ext cx="959" cy="879"/>
              <a:chOff x="2503" y="1798"/>
              <a:chExt cx="814" cy="756"/>
            </a:xfrm>
          </p:grpSpPr>
          <p:pic>
            <p:nvPicPr>
              <p:cNvPr id="129050" name="Picture 26" descr="Земн_шар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03" y="1798"/>
                <a:ext cx="814" cy="756"/>
              </a:xfrm>
              <a:prstGeom prst="rect">
                <a:avLst/>
              </a:prstGeom>
              <a:noFill/>
            </p:spPr>
          </p:pic>
          <p:sp>
            <p:nvSpPr>
              <p:cNvPr id="129051" name="Oval 27"/>
              <p:cNvSpPr>
                <a:spLocks noChangeArrowheads="1"/>
              </p:cNvSpPr>
              <p:nvPr/>
            </p:nvSpPr>
            <p:spPr bwMode="auto">
              <a:xfrm>
                <a:off x="2566" y="1832"/>
                <a:ext cx="693" cy="686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9054" name="Text Box 30"/>
            <p:cNvSpPr txBox="1">
              <a:spLocks noChangeArrowheads="1"/>
            </p:cNvSpPr>
            <p:nvPr/>
          </p:nvSpPr>
          <p:spPr bwMode="auto">
            <a:xfrm>
              <a:off x="1344" y="1844"/>
              <a:ext cx="828" cy="190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B6AFF"/>
                </a:gs>
              </a:gsLst>
              <a:lin ang="5400000" scaled="1"/>
            </a:gradFill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54000" tIns="0" rIns="0" bIns="0" anchor="ctr"/>
            <a:lstStyle/>
            <a:p>
              <a:pPr algn="ctr">
                <a:lnSpc>
                  <a:spcPct val="110000"/>
                </a:lnSpc>
              </a:pPr>
              <a:r>
                <a:rPr lang="ru-RU" sz="13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ПРОВАЙДЕР</a:t>
              </a:r>
            </a:p>
          </p:txBody>
        </p:sp>
        <p:sp>
          <p:nvSpPr>
            <p:cNvPr id="129055" name="Line 31"/>
            <p:cNvSpPr>
              <a:spLocks noChangeShapeType="1"/>
            </p:cNvSpPr>
            <p:nvPr/>
          </p:nvSpPr>
          <p:spPr bwMode="auto">
            <a:xfrm flipV="1">
              <a:off x="1770" y="1626"/>
              <a:ext cx="0" cy="21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oval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906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371" y="1167"/>
              <a:ext cx="762" cy="12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611872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53882" dir="2700000" algn="ctr" rotWithShape="0">
                      <a:srgbClr val="000026"/>
                    </a:outerShdw>
                  </a:effectLst>
                  <a:latin typeface="Arial"/>
                  <a:cs typeface="Arial"/>
                </a:rPr>
                <a:t>ИНТЕРНЕТ</a:t>
              </a:r>
            </a:p>
          </p:txBody>
        </p:sp>
      </p:grpSp>
      <p:grpSp>
        <p:nvGrpSpPr>
          <p:cNvPr id="129078" name="Group 54"/>
          <p:cNvGrpSpPr>
            <a:grpSpLocks/>
          </p:cNvGrpSpPr>
          <p:nvPr/>
        </p:nvGrpSpPr>
        <p:grpSpPr bwMode="auto">
          <a:xfrm>
            <a:off x="5951538" y="3006725"/>
            <a:ext cx="2982912" cy="2241550"/>
            <a:chOff x="3725" y="1420"/>
            <a:chExt cx="1795" cy="1412"/>
          </a:xfrm>
        </p:grpSpPr>
        <p:sp>
          <p:nvSpPr>
            <p:cNvPr id="129038" name="AutoShape 14"/>
            <p:cNvSpPr>
              <a:spLocks noChangeArrowheads="1"/>
            </p:cNvSpPr>
            <p:nvPr/>
          </p:nvSpPr>
          <p:spPr bwMode="auto">
            <a:xfrm>
              <a:off x="3725" y="1420"/>
              <a:ext cx="1795" cy="1412"/>
            </a:xfrm>
            <a:prstGeom prst="roundRect">
              <a:avLst>
                <a:gd name="adj" fmla="val 0"/>
              </a:avLst>
            </a:prstGeom>
            <a:solidFill>
              <a:srgbClr val="99CCFF">
                <a:alpha val="39999"/>
              </a:srgbClr>
            </a:solidFill>
            <a:ln w="28575" algn="ctr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lIns="90000" tIns="10800" rIns="0"/>
            <a:lstStyle/>
            <a:p>
              <a:pPr marL="85725" algn="ctr">
                <a:lnSpc>
                  <a:spcPct val="130000"/>
                </a:lnSpc>
              </a:pPr>
              <a:r>
                <a:rPr lang="ru-RU" sz="1200">
                  <a:solidFill>
                    <a:srgbClr val="A50021"/>
                  </a:solidFill>
                  <a:latin typeface="Arial" charset="0"/>
                </a:rPr>
                <a:t>Способы подключения </a:t>
              </a:r>
              <a:br>
                <a:rPr lang="ru-RU" sz="1200">
                  <a:solidFill>
                    <a:srgbClr val="A50021"/>
                  </a:solidFill>
                  <a:latin typeface="Arial" charset="0"/>
                </a:rPr>
              </a:br>
              <a:r>
                <a:rPr lang="ru-RU" sz="1200">
                  <a:solidFill>
                    <a:srgbClr val="A50021"/>
                  </a:solidFill>
                  <a:latin typeface="Arial" charset="0"/>
                </a:rPr>
                <a:t>к оборудованию провайдера</a:t>
              </a:r>
              <a:r>
                <a:rPr lang="ru-RU" sz="1200" b="1">
                  <a:solidFill>
                    <a:srgbClr val="A50021"/>
                  </a:solidFill>
                  <a:latin typeface="Arial" charset="0"/>
                </a:rPr>
                <a:t>:</a:t>
              </a:r>
              <a:r>
                <a:rPr lang="ru-RU" sz="1200">
                  <a:solidFill>
                    <a:srgbClr val="A50021"/>
                  </a:solidFill>
                  <a:latin typeface="Arial" charset="0"/>
                </a:rPr>
                <a:t> </a:t>
              </a:r>
            </a:p>
            <a:p>
              <a:pPr marL="85725">
                <a:lnSpc>
                  <a:spcPct val="120000"/>
                </a:lnSpc>
              </a:pPr>
              <a:r>
                <a:rPr lang="ru-RU" sz="1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</a:t>
              </a:r>
              <a:r>
                <a:rPr lang="ru-RU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по коммутируемой телефонной </a:t>
              </a:r>
              <a:r>
                <a:rPr lang="en-US" sz="1200">
                  <a:solidFill>
                    <a:schemeClr val="tx2"/>
                  </a:solidFill>
                  <a:latin typeface="Arial" charset="0"/>
                </a:rPr>
                <a:t/>
              </a:r>
              <a:br>
                <a:rPr lang="en-US" sz="1200">
                  <a:solidFill>
                    <a:schemeClr val="tx2"/>
                  </a:solidFill>
                  <a:latin typeface="Arial" charset="0"/>
                </a:rPr>
              </a:br>
              <a:r>
                <a:rPr lang="en-US" sz="12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    линии  (</a:t>
              </a:r>
              <a:r>
                <a:rPr lang="en-US" sz="1200">
                  <a:solidFill>
                    <a:schemeClr val="tx2"/>
                  </a:solidFill>
                  <a:latin typeface="Arial" charset="0"/>
                </a:rPr>
                <a:t>dial-up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) </a:t>
              </a:r>
            </a:p>
            <a:p>
              <a:pPr marL="85725">
                <a:lnSpc>
                  <a:spcPct val="120000"/>
                </a:lnSpc>
              </a:pPr>
              <a:r>
                <a:rPr lang="ru-RU" sz="1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</a:t>
              </a:r>
              <a:r>
                <a:rPr lang="ru-RU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sz="1200"/>
                <a:t> 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по выделенной линии</a:t>
              </a:r>
            </a:p>
            <a:p>
              <a:pPr marL="85725">
                <a:lnSpc>
                  <a:spcPct val="130000"/>
                </a:lnSpc>
              </a:pPr>
              <a:r>
                <a:rPr lang="ru-RU" sz="1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 </a:t>
              </a:r>
              <a:r>
                <a:rPr lang="ru-RU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по цифровой телефонной связи </a:t>
              </a:r>
            </a:p>
            <a:p>
              <a:pPr marL="85725">
                <a:lnSpc>
                  <a:spcPct val="130000"/>
                </a:lnSpc>
              </a:pPr>
              <a:r>
                <a:rPr lang="ru-RU" sz="1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</a:t>
              </a:r>
              <a:r>
                <a:rPr lang="ru-RU" sz="120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ru-RU" sz="1200"/>
                <a:t> 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по сети кабельного телевидения </a:t>
              </a:r>
            </a:p>
            <a:p>
              <a:pPr marL="85725">
                <a:lnSpc>
                  <a:spcPct val="130000"/>
                </a:lnSpc>
              </a:pPr>
              <a:r>
                <a:rPr lang="ru-RU" sz="1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</a:t>
              </a:r>
              <a:r>
                <a:rPr lang="ru-RU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sz="1200"/>
                <a:t> 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по спутниковым каналам </a:t>
              </a:r>
            </a:p>
            <a:p>
              <a:pPr marL="85725">
                <a:lnSpc>
                  <a:spcPct val="130000"/>
                </a:lnSpc>
              </a:pPr>
              <a:r>
                <a:rPr lang="ru-RU" sz="1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</a:t>
              </a:r>
              <a:r>
                <a:rPr lang="ru-RU" sz="1200"/>
                <a:t>  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по радиоканалу</a:t>
              </a:r>
            </a:p>
          </p:txBody>
        </p:sp>
        <p:sp>
          <p:nvSpPr>
            <p:cNvPr id="129073" name="Line 49"/>
            <p:cNvSpPr>
              <a:spLocks noChangeShapeType="1"/>
            </p:cNvSpPr>
            <p:nvPr/>
          </p:nvSpPr>
          <p:spPr bwMode="auto">
            <a:xfrm rot="16200000" flipV="1">
              <a:off x="3931" y="1445"/>
              <a:ext cx="0" cy="15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29044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4845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4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4845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46" name="AutoShap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296150" y="664845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129081" name="Text Box 57"/>
          <p:cNvSpPr txBox="1">
            <a:spLocks noChangeArrowheads="1"/>
          </p:cNvSpPr>
          <p:nvPr/>
        </p:nvSpPr>
        <p:spPr bwMode="auto">
          <a:xfrm>
            <a:off x="438150" y="2387600"/>
            <a:ext cx="1219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2"/>
                </a:solidFill>
                <a:latin typeface="Verdana" pitchFamily="34" charset="0"/>
              </a:rPr>
              <a:t>-  Dial-up</a:t>
            </a:r>
            <a:endParaRPr lang="ru-RU" sz="1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9082" name="Text Box 58"/>
          <p:cNvSpPr txBox="1">
            <a:spLocks noChangeArrowheads="1"/>
          </p:cNvSpPr>
          <p:nvPr/>
        </p:nvSpPr>
        <p:spPr bwMode="auto">
          <a:xfrm>
            <a:off x="317500" y="6251575"/>
            <a:ext cx="8826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Рассмотренные выше расценки, способы заключения договора с провайдером – о  способе  dial-up.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3733800"/>
            <a:ext cx="1200150" cy="312420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0" y="2152650"/>
            <a:ext cx="6038850" cy="2228850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7220" name="Picture 4" descr="провайдер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9" b="72784"/>
          <a:stretch>
            <a:fillRect/>
          </a:stretch>
        </p:blipFill>
        <p:spPr bwMode="auto">
          <a:xfrm>
            <a:off x="8151813" y="0"/>
            <a:ext cx="992187" cy="593725"/>
          </a:xfrm>
          <a:prstGeom prst="rect">
            <a:avLst/>
          </a:prstGeom>
          <a:gradFill rotWithShape="1">
            <a:gsLst>
              <a:gs pos="0">
                <a:srgbClr val="AFCDFF"/>
              </a:gs>
              <a:gs pos="100000">
                <a:srgbClr val="E5E9FF">
                  <a:alpha val="14000"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905750" y="177800"/>
            <a:ext cx="62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ru-RU" sz="800" i="1">
                <a:solidFill>
                  <a:schemeClr val="tx2"/>
                </a:solidFill>
                <a:latin typeface="Verdana" pitchFamily="34" charset="0"/>
              </a:rPr>
              <a:t>Сервер</a:t>
            </a:r>
            <a:br>
              <a:rPr lang="ru-RU" sz="800" i="1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800" i="1">
                <a:solidFill>
                  <a:schemeClr val="tx2"/>
                </a:solidFill>
                <a:latin typeface="Verdana" pitchFamily="34" charset="0"/>
              </a:rPr>
              <a:t>провайдера</a:t>
            </a:r>
            <a:endParaRPr lang="ru-RU" sz="900" i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0" y="600075"/>
            <a:ext cx="77343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137229" name="Picture 13" descr="провайдер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02" t="53265" r="40295" b="-2310"/>
          <a:stretch>
            <a:fillRect/>
          </a:stretch>
        </p:blipFill>
        <p:spPr bwMode="auto">
          <a:xfrm>
            <a:off x="8342313" y="571500"/>
            <a:ext cx="8016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7241" name="Group 25"/>
          <p:cNvGrpSpPr>
            <a:grpSpLocks/>
          </p:cNvGrpSpPr>
          <p:nvPr/>
        </p:nvGrpSpPr>
        <p:grpSpPr bwMode="auto">
          <a:xfrm>
            <a:off x="411163" y="180975"/>
            <a:ext cx="6767512" cy="428625"/>
            <a:chOff x="259" y="114"/>
            <a:chExt cx="4263" cy="270"/>
          </a:xfrm>
        </p:grpSpPr>
        <p:sp>
          <p:nvSpPr>
            <p:cNvPr id="13721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59" y="120"/>
              <a:ext cx="3039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C4DFF8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56796" dir="1593903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Способ подключения</a:t>
              </a:r>
            </a:p>
          </p:txBody>
        </p:sp>
        <p:sp>
          <p:nvSpPr>
            <p:cNvPr id="13723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421" y="114"/>
              <a:ext cx="1101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56796" dir="1593903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dial-up</a:t>
              </a:r>
              <a:endParaRPr lang="ru-RU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304800" y="725488"/>
            <a:ext cx="8401050" cy="1168400"/>
          </a:xfrm>
          <a:prstGeom prst="roundRect">
            <a:avLst>
              <a:gd name="adj" fmla="val 1116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lIns="90000" tIns="10800" rIns="0" bIns="10800"/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rgbClr val="000074"/>
                </a:solidFill>
                <a:latin typeface="Arial" charset="0"/>
              </a:rPr>
              <a:t>- подключение по обычной коммутируемой телефонной линии. Для подключения ПК  надо одно устройство – </a:t>
            </a:r>
            <a:r>
              <a:rPr lang="ru-RU" sz="1200" dirty="0">
                <a:solidFill>
                  <a:srgbClr val="CC0000"/>
                </a:solidFill>
                <a:latin typeface="Arial" charset="0"/>
              </a:rPr>
              <a:t>модем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.  Модем подключается /встраивается в ПК, к модему подключается коммутируемая телефонная линия. </a:t>
            </a:r>
            <a:br>
              <a:rPr lang="ru-RU" sz="1200" dirty="0">
                <a:solidFill>
                  <a:srgbClr val="000074"/>
                </a:solidFill>
                <a:latin typeface="Arial" charset="0"/>
              </a:rPr>
            </a:br>
            <a:r>
              <a:rPr lang="ru-RU" sz="1200" dirty="0">
                <a:solidFill>
                  <a:srgbClr val="000074"/>
                </a:solidFill>
                <a:latin typeface="Arial" charset="0"/>
              </a:rPr>
              <a:t>В нужное Вам время (сеанс связи) модем набирает номер провайдера, тот открывает доступ в Интернет.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rgbClr val="000074"/>
                </a:solidFill>
                <a:latin typeface="Arial" charset="0"/>
              </a:rPr>
              <a:t>Данные в </a:t>
            </a:r>
            <a:r>
              <a:rPr lang="ru-RU" sz="1200" dirty="0">
                <a:solidFill>
                  <a:srgbClr val="CC0000"/>
                </a:solidFill>
                <a:latin typeface="Arial" charset="0"/>
              </a:rPr>
              <a:t>исходящем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 направлении (от пользователя к Интернет) и во </a:t>
            </a:r>
            <a:r>
              <a:rPr lang="ru-RU" sz="1200" dirty="0">
                <a:solidFill>
                  <a:srgbClr val="CC0000"/>
                </a:solidFill>
                <a:latin typeface="Arial" charset="0"/>
              </a:rPr>
              <a:t>входящем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 передаются по одному и тому </a:t>
            </a:r>
            <a:br>
              <a:rPr lang="ru-RU" sz="1200" dirty="0">
                <a:solidFill>
                  <a:srgbClr val="000074"/>
                </a:solidFill>
                <a:latin typeface="Arial" charset="0"/>
              </a:rPr>
            </a:br>
            <a:r>
              <a:rPr lang="ru-RU" sz="1200" dirty="0">
                <a:solidFill>
                  <a:srgbClr val="000074"/>
                </a:solidFill>
                <a:latin typeface="Arial" charset="0"/>
              </a:rPr>
              <a:t>же </a:t>
            </a:r>
            <a:r>
              <a:rPr lang="ru-RU" sz="1100" dirty="0">
                <a:solidFill>
                  <a:srgbClr val="000074"/>
                </a:solidFill>
                <a:latin typeface="Arial" charset="0"/>
              </a:rPr>
              <a:t>модемному соединению. </a:t>
            </a: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 rot="16200000" flipV="1">
            <a:off x="-3444082" y="3405982"/>
            <a:ext cx="6837363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0" y="6905625"/>
            <a:ext cx="9144000" cy="333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10800" rIns="0" bIns="10800"/>
          <a:lstStyle/>
          <a:p>
            <a:r>
              <a:rPr lang="ru-RU" sz="1000">
                <a:solidFill>
                  <a:srgbClr val="000074"/>
                </a:solidFill>
                <a:latin typeface="Arial" charset="0"/>
              </a:rPr>
              <a:t>Поэтому телефонную линию называют </a:t>
            </a:r>
            <a:r>
              <a:rPr lang="ru-RU" sz="1000" b="1">
                <a:solidFill>
                  <a:srgbClr val="FF6600"/>
                </a:solidFill>
                <a:latin typeface="Arial" charset="0"/>
              </a:rPr>
              <a:t>коммутируемой</a:t>
            </a:r>
            <a:r>
              <a:rPr lang="ru-RU" sz="1000">
                <a:solidFill>
                  <a:srgbClr val="000074"/>
                </a:solidFill>
                <a:latin typeface="Arial" charset="0"/>
              </a:rPr>
              <a:t>, - соединение можно устанавливать и разрывать, по этой же линии разговаривают по телефону</a:t>
            </a:r>
          </a:p>
        </p:txBody>
      </p:sp>
      <p:pic>
        <p:nvPicPr>
          <p:cNvPr id="137231" name="Picture 15" descr="di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" t="17349" r="2365"/>
          <a:stretch>
            <a:fillRect/>
          </a:stretch>
        </p:blipFill>
        <p:spPr bwMode="auto">
          <a:xfrm>
            <a:off x="95250" y="2168525"/>
            <a:ext cx="5745163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244475" y="2778125"/>
            <a:ext cx="917575" cy="104775"/>
          </a:xfrm>
          <a:prstGeom prst="rect">
            <a:avLst/>
          </a:prstGeom>
          <a:solidFill>
            <a:schemeClr val="bg1">
              <a:alpha val="57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ru-RU" sz="1100" b="1">
                <a:latin typeface="Arial" charset="0"/>
              </a:rPr>
              <a:t>Провайдер</a:t>
            </a:r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0" y="4048125"/>
            <a:ext cx="352425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7242" name="Picture 26" descr="Провайдер,типы подкл-й"/>
          <p:cNvPicPr>
            <a:picLocks noChangeAspect="1" noChangeArrowheads="1"/>
          </p:cNvPicPr>
          <p:nvPr/>
        </p:nvPicPr>
        <p:blipFill>
          <a:blip r:embed="rId4"/>
          <a:srcRect t="22615" r="40448" b="33670"/>
          <a:stretch>
            <a:fillRect/>
          </a:stretch>
        </p:blipFill>
        <p:spPr bwMode="auto">
          <a:xfrm>
            <a:off x="5048250" y="5419725"/>
            <a:ext cx="3057525" cy="1438275"/>
          </a:xfrm>
          <a:prstGeom prst="rect">
            <a:avLst/>
          </a:prstGeom>
          <a:noFill/>
        </p:spPr>
      </p:pic>
      <p:sp>
        <p:nvSpPr>
          <p:cNvPr id="137228" name="AutoShape 12"/>
          <p:cNvSpPr>
            <a:spLocks noChangeArrowheads="1"/>
          </p:cNvSpPr>
          <p:nvPr/>
        </p:nvSpPr>
        <p:spPr bwMode="auto">
          <a:xfrm>
            <a:off x="0" y="4984750"/>
            <a:ext cx="4410075" cy="1873250"/>
          </a:xfrm>
          <a:prstGeom prst="roundRect">
            <a:avLst>
              <a:gd name="adj" fmla="val 1116"/>
            </a:avLst>
          </a:prstGeom>
          <a:solidFill>
            <a:srgbClr val="99CCFF">
              <a:alpha val="39999"/>
            </a:srgbClr>
          </a:solidFill>
          <a:ln w="28575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108000" tIns="10800" rIns="0" bIns="10800"/>
          <a:lstStyle/>
          <a:p>
            <a:pPr>
              <a:lnSpc>
                <a:spcPct val="130000"/>
              </a:lnSpc>
            </a:pPr>
            <a:r>
              <a:rPr lang="ru-RU" sz="1100" b="1">
                <a:solidFill>
                  <a:srgbClr val="CC0000"/>
                </a:solidFill>
                <a:latin typeface="Arial" charset="0"/>
              </a:rPr>
              <a:t>	           ПРЕИМУЩЕСТВА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</a:t>
            </a:r>
            <a:r>
              <a:rPr lang="ru-RU" sz="1200" b="1">
                <a:solidFill>
                  <a:srgbClr val="CC0000"/>
                </a:solidFill>
                <a:latin typeface="Arial" charset="0"/>
              </a:rPr>
              <a:t>  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самым 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дешёвый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способ подключения к Интернет.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 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самым 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доступный: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возможность подключения имеет любой,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100">
                <a:solidFill>
                  <a:srgbClr val="000074"/>
                </a:solidFill>
                <a:latin typeface="Arial" charset="0"/>
              </a:rPr>
              <a:t>     у кого есть телефон</a:t>
            </a:r>
          </a:p>
          <a:p>
            <a:pPr>
              <a:lnSpc>
                <a:spcPct val="130000"/>
              </a:lnSpc>
            </a:pPr>
            <a:r>
              <a:rPr lang="ru-RU" sz="1100" b="1">
                <a:solidFill>
                  <a:srgbClr val="CC0000"/>
                </a:solidFill>
                <a:latin typeface="Arial" charset="0"/>
              </a:rPr>
              <a:t>	           НЕДОСТАТКИ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: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  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небольшая скорость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(3-7 Кбайт/с)</a:t>
            </a:r>
          </a:p>
          <a:p>
            <a:pPr>
              <a:lnSpc>
                <a:spcPct val="120000"/>
              </a:lnSpc>
            </a:pPr>
            <a:r>
              <a:rPr lang="ru-RU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 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 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во время работы в Интернат Ваша телефонная 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линия занята</a:t>
            </a:r>
            <a:endParaRPr lang="ru-RU" sz="1100">
              <a:solidFill>
                <a:srgbClr val="000074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 </a:t>
            </a:r>
            <a:r>
              <a:rPr lang="ru-RU" sz="1200">
                <a:solidFill>
                  <a:srgbClr val="CC0000"/>
                </a:solidFill>
                <a:latin typeface="Arial" charset="0"/>
              </a:rPr>
              <a:t>  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возможны случайные 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рассоединения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во время работы</a:t>
            </a: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847725" y="4473575"/>
            <a:ext cx="1495425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chemeClr val="tx2"/>
                </a:solidFill>
                <a:latin typeface="Verdana" pitchFamily="34" charset="0"/>
              </a:rPr>
              <a:t>Исходящий  трафик Входящий  трафик</a:t>
            </a:r>
          </a:p>
        </p:txBody>
      </p:sp>
      <p:pic>
        <p:nvPicPr>
          <p:cNvPr id="137245" name="Picture 29" descr="Провайдер,типы подкл-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61961" t="-272" r="6961" b="61308"/>
          <a:stretch>
            <a:fillRect/>
          </a:stretch>
        </p:blipFill>
        <p:spPr bwMode="auto">
          <a:xfrm>
            <a:off x="8374063" y="5467350"/>
            <a:ext cx="769937" cy="609600"/>
          </a:xfrm>
          <a:prstGeom prst="rect">
            <a:avLst/>
          </a:prstGeom>
          <a:noFill/>
        </p:spPr>
      </p:pic>
      <p:sp>
        <p:nvSpPr>
          <p:cNvPr id="137227" name="AutoShape 11"/>
          <p:cNvSpPr>
            <a:spLocks noChangeArrowheads="1"/>
          </p:cNvSpPr>
          <p:nvPr/>
        </p:nvSpPr>
        <p:spPr bwMode="auto">
          <a:xfrm>
            <a:off x="6067425" y="1851025"/>
            <a:ext cx="3200400" cy="3406775"/>
          </a:xfrm>
          <a:prstGeom prst="roundRect">
            <a:avLst>
              <a:gd name="adj" fmla="val 1116"/>
            </a:avLst>
          </a:prstGeom>
          <a:solidFill>
            <a:srgbClr val="FFCC00">
              <a:alpha val="12000"/>
            </a:srgbClr>
          </a:solidFill>
          <a:ln w="28575" algn="ctr">
            <a:solidFill>
              <a:srgbClr val="D65700"/>
            </a:solidFill>
            <a:round/>
            <a:headEnd/>
            <a:tailEnd/>
          </a:ln>
          <a:effectLst/>
        </p:spPr>
        <p:txBody>
          <a:bodyPr lIns="90000" tIns="82800" rIns="0" bIns="10800"/>
          <a:lstStyle/>
          <a:p>
            <a:pPr>
              <a:lnSpc>
                <a:spcPct val="130000"/>
              </a:lnSpc>
            </a:pPr>
            <a:r>
              <a:rPr lang="ru-RU" sz="1200" b="1">
                <a:solidFill>
                  <a:srgbClr val="CC0000"/>
                </a:solidFill>
                <a:latin typeface="Arial" charset="0"/>
              </a:rPr>
              <a:t>СКОРОСТЬ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передачи - до 56  кбит/с.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100">
                <a:solidFill>
                  <a:srgbClr val="000074"/>
                </a:solidFill>
                <a:latin typeface="Arial" charset="0"/>
              </a:rPr>
              <a:t>В исходящем направлении - не </a:t>
            </a:r>
            <a:r>
              <a:rPr lang="en-US" sz="1100">
                <a:solidFill>
                  <a:srgbClr val="000074"/>
                </a:solidFill>
                <a:latin typeface="Arial" charset="0"/>
              </a:rPr>
              <a:t>&gt;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33 кбит/с. Узкое место dial-up - скорость входящего потока (т.к. в нём передаётся в 5-8 раз больше, чем в исходящем потоке). </a:t>
            </a:r>
          </a:p>
          <a:p>
            <a:pPr>
              <a:lnSpc>
                <a:spcPct val="130000"/>
              </a:lnSpc>
            </a:pPr>
            <a:endParaRPr lang="ru-RU" sz="500">
              <a:solidFill>
                <a:srgbClr val="000074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1100">
                <a:solidFill>
                  <a:srgbClr val="000074"/>
                </a:solidFill>
                <a:latin typeface="Arial" charset="0"/>
              </a:rPr>
              <a:t>На скорость установки связи 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влияют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: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100">
                <a:solidFill>
                  <a:srgbClr val="000074"/>
                </a:solidFill>
                <a:latin typeface="Arial" charset="0"/>
              </a:rPr>
              <a:t>  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 </a:t>
            </a: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  качество Вашего модема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100">
                <a:solidFill>
                  <a:srgbClr val="000074"/>
                </a:solidFill>
                <a:latin typeface="Arial" charset="0"/>
              </a:rPr>
              <a:t>  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</a:t>
            </a: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  состояние телефонных линий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200">
                <a:solidFill>
                  <a:srgbClr val="000074"/>
                </a:solidFill>
                <a:latin typeface="Arial" charset="0"/>
              </a:rPr>
              <a:t>   </a:t>
            </a: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  степень загруженности оборудования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100">
                <a:solidFill>
                  <a:srgbClr val="000074"/>
                </a:solidFill>
                <a:latin typeface="Arial" charset="0"/>
              </a:rPr>
              <a:t>        провайдера.</a:t>
            </a:r>
          </a:p>
          <a:p>
            <a:pPr>
              <a:lnSpc>
                <a:spcPct val="130000"/>
              </a:lnSpc>
            </a:pPr>
            <a:endParaRPr lang="ru-RU" sz="200">
              <a:solidFill>
                <a:srgbClr val="000074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200"/>
              <a:t>  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Скорость последующей работы зависит и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100">
                <a:solidFill>
                  <a:srgbClr val="000074"/>
                </a:solidFill>
                <a:latin typeface="Arial" charset="0"/>
              </a:rPr>
              <a:t>от ситуации в узлах сети. Бывают "пробки"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100">
                <a:solidFill>
                  <a:srgbClr val="000074"/>
                </a:solidFill>
                <a:latin typeface="Arial" charset="0"/>
              </a:rPr>
              <a:t>из-за перегрузки трафика (если сразу многие обращаются к популярному серверу)</a:t>
            </a:r>
          </a:p>
        </p:txBody>
      </p:sp>
      <p:sp>
        <p:nvSpPr>
          <p:cNvPr id="13722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91550" y="6648450"/>
            <a:ext cx="2571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2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86825" y="6648450"/>
            <a:ext cx="2571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4562475" y="6045200"/>
            <a:ext cx="1238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Пользователь</a:t>
            </a:r>
            <a:r>
              <a:rPr lang="en-US" sz="900">
                <a:latin typeface="Verdana" pitchFamily="34" charset="0"/>
              </a:rPr>
              <a:t/>
            </a:r>
            <a:br>
              <a:rPr lang="en-US" sz="900">
                <a:latin typeface="Verdana" pitchFamily="34" charset="0"/>
              </a:rPr>
            </a:br>
            <a:r>
              <a:rPr lang="en-US" sz="900" b="1">
                <a:latin typeface="Verdana" pitchFamily="34" charset="0"/>
              </a:rPr>
              <a:t>dial-up</a:t>
            </a:r>
            <a:endParaRPr lang="ru-RU" sz="900" b="1">
              <a:latin typeface="Verdana" pitchFamily="34" charset="0"/>
            </a:endParaRPr>
          </a:p>
        </p:txBody>
      </p:sp>
      <p:sp>
        <p:nvSpPr>
          <p:cNvPr id="137249" name="Rectangle 33"/>
          <p:cNvSpPr>
            <a:spLocks noChangeArrowheads="1"/>
          </p:cNvSpPr>
          <p:nvPr/>
        </p:nvSpPr>
        <p:spPr bwMode="auto">
          <a:xfrm>
            <a:off x="6267450" y="6654800"/>
            <a:ext cx="14097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50" name="Rectangle 34"/>
          <p:cNvSpPr>
            <a:spLocks noChangeArrowheads="1"/>
          </p:cNvSpPr>
          <p:nvPr/>
        </p:nvSpPr>
        <p:spPr bwMode="auto">
          <a:xfrm>
            <a:off x="7315200" y="6540500"/>
            <a:ext cx="5048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51" name="Rectangle 35"/>
          <p:cNvSpPr>
            <a:spLocks noChangeArrowheads="1"/>
          </p:cNvSpPr>
          <p:nvPr/>
        </p:nvSpPr>
        <p:spPr bwMode="auto">
          <a:xfrm>
            <a:off x="7400925" y="6330950"/>
            <a:ext cx="40957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53" name="Freeform 37"/>
          <p:cNvSpPr>
            <a:spLocks/>
          </p:cNvSpPr>
          <p:nvPr/>
        </p:nvSpPr>
        <p:spPr bwMode="auto">
          <a:xfrm>
            <a:off x="8091488" y="5934075"/>
            <a:ext cx="300037" cy="133350"/>
          </a:xfrm>
          <a:custGeom>
            <a:avLst/>
            <a:gdLst/>
            <a:ahLst/>
            <a:cxnLst>
              <a:cxn ang="0">
                <a:pos x="135" y="63"/>
              </a:cxn>
              <a:cxn ang="0">
                <a:pos x="0" y="0"/>
              </a:cxn>
              <a:cxn ang="0">
                <a:pos x="0" y="24"/>
              </a:cxn>
              <a:cxn ang="0">
                <a:pos x="147" y="84"/>
              </a:cxn>
              <a:cxn ang="0">
                <a:pos x="135" y="63"/>
              </a:cxn>
            </a:cxnLst>
            <a:rect l="0" t="0" r="r" b="b"/>
            <a:pathLst>
              <a:path w="147" h="84">
                <a:moveTo>
                  <a:pt x="135" y="63"/>
                </a:moveTo>
                <a:lnTo>
                  <a:pt x="0" y="0"/>
                </a:lnTo>
                <a:lnTo>
                  <a:pt x="0" y="24"/>
                </a:lnTo>
                <a:lnTo>
                  <a:pt x="147" y="84"/>
                </a:lnTo>
                <a:lnTo>
                  <a:pt x="135" y="63"/>
                </a:lnTo>
                <a:close/>
              </a:path>
            </a:pathLst>
          </a:custGeom>
          <a:solidFill>
            <a:srgbClr val="FFFF00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 animBg="1"/>
      <p:bldP spid="1372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09" name="Picture 61" descr="Провайдер,типы подкл-й"/>
          <p:cNvPicPr>
            <a:picLocks noChangeAspect="1" noChangeArrowheads="1"/>
          </p:cNvPicPr>
          <p:nvPr/>
        </p:nvPicPr>
        <p:blipFill>
          <a:blip r:embed="rId2"/>
          <a:srcRect r="13597"/>
          <a:stretch>
            <a:fillRect/>
          </a:stretch>
        </p:blipFill>
        <p:spPr bwMode="auto">
          <a:xfrm>
            <a:off x="4362450" y="3162300"/>
            <a:ext cx="4781550" cy="3495675"/>
          </a:xfrm>
          <a:prstGeom prst="rect">
            <a:avLst/>
          </a:prstGeom>
          <a:noFill/>
        </p:spPr>
      </p:pic>
      <p:pic>
        <p:nvPicPr>
          <p:cNvPr id="130055" name="Picture 7" descr="провайдер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02" b="-3136"/>
          <a:stretch>
            <a:fillRect/>
          </a:stretch>
        </p:blipFill>
        <p:spPr bwMode="auto">
          <a:xfrm>
            <a:off x="7827963" y="0"/>
            <a:ext cx="1316037" cy="2249488"/>
          </a:xfrm>
          <a:prstGeom prst="rect">
            <a:avLst/>
          </a:prstGeom>
          <a:gradFill rotWithShape="1">
            <a:gsLst>
              <a:gs pos="0">
                <a:srgbClr val="AFCDFF"/>
              </a:gs>
              <a:gs pos="100000">
                <a:srgbClr val="E5E9FF">
                  <a:alpha val="14000"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7905750" y="177800"/>
            <a:ext cx="62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ru-RU" sz="800" i="1">
                <a:solidFill>
                  <a:schemeClr val="tx2"/>
                </a:solidFill>
                <a:latin typeface="Verdana" pitchFamily="34" charset="0"/>
              </a:rPr>
              <a:t>Сервер</a:t>
            </a:r>
            <a:br>
              <a:rPr lang="ru-RU" sz="800" i="1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800" i="1">
                <a:solidFill>
                  <a:schemeClr val="tx2"/>
                </a:solidFill>
                <a:latin typeface="Verdana" pitchFamily="34" charset="0"/>
              </a:rPr>
              <a:t>провайдера</a:t>
            </a:r>
            <a:endParaRPr lang="ru-RU" sz="900" i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0" y="933450"/>
            <a:ext cx="782955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30059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39175" y="6648450"/>
            <a:ext cx="228600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06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15400" y="6648450"/>
            <a:ext cx="228600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06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00950" y="6648450"/>
            <a:ext cx="971550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130083" name="AutoShape 35"/>
          <p:cNvSpPr>
            <a:spLocks noChangeArrowheads="1"/>
          </p:cNvSpPr>
          <p:nvPr/>
        </p:nvSpPr>
        <p:spPr bwMode="auto">
          <a:xfrm>
            <a:off x="198438" y="1187450"/>
            <a:ext cx="7469187" cy="631825"/>
          </a:xfrm>
          <a:prstGeom prst="roundRect">
            <a:avLst>
              <a:gd name="adj" fmla="val 6375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lIns="18000" tIns="10800" rIns="0"/>
          <a:lstStyle/>
          <a:p>
            <a:pPr marL="85725">
              <a:lnSpc>
                <a:spcPct val="150000"/>
              </a:lnSpc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По выделенной линии осуществляется только подключение к Интернет; это ее основное назначение. </a:t>
            </a:r>
          </a:p>
          <a:p>
            <a:pPr marL="85725">
              <a:lnSpc>
                <a:spcPct val="150000"/>
              </a:lnSpc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При этом ПК или несколько соединенных в сеть ПК постоянно подключены к Интернет.</a:t>
            </a:r>
            <a:endParaRPr lang="ru-RU" sz="300">
              <a:solidFill>
                <a:srgbClr val="000074"/>
              </a:solidFill>
              <a:latin typeface="Arial" charset="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0111" name="WordArt 63"/>
          <p:cNvSpPr>
            <a:spLocks noChangeArrowheads="1" noChangeShapeType="1" noTextEdit="1"/>
          </p:cNvSpPr>
          <p:nvPr/>
        </p:nvSpPr>
        <p:spPr bwMode="auto">
          <a:xfrm>
            <a:off x="268288" y="142875"/>
            <a:ext cx="4081462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25400" algn="ctr" rotWithShape="0">
                    <a:schemeClr val="folHlink"/>
                  </a:outerShdw>
                </a:effectLst>
                <a:latin typeface="Arial"/>
                <a:cs typeface="Arial"/>
              </a:rPr>
              <a:t>Способы подключения</a:t>
            </a:r>
          </a:p>
        </p:txBody>
      </p:sp>
      <p:sp>
        <p:nvSpPr>
          <p:cNvPr id="130112" name="WordArt 64"/>
          <p:cNvSpPr>
            <a:spLocks noChangeArrowheads="1" noChangeShapeType="1" noTextEdit="1"/>
          </p:cNvSpPr>
          <p:nvPr/>
        </p:nvSpPr>
        <p:spPr bwMode="auto">
          <a:xfrm>
            <a:off x="277813" y="609600"/>
            <a:ext cx="74199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0161" dir="1106097" algn="ctr" rotWithShape="0">
                    <a:schemeClr val="folHlink"/>
                  </a:outerShdw>
                </a:effectLst>
                <a:latin typeface="Arial"/>
                <a:cs typeface="Arial"/>
              </a:rPr>
              <a:t>по выделенной линии  (</a:t>
            </a:r>
            <a:r>
              <a:rPr lang="en-US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0161" dir="1106097" algn="ctr" rotWithShape="0">
                    <a:schemeClr val="folHlink"/>
                  </a:outerShdw>
                </a:effectLst>
                <a:latin typeface="Arial"/>
                <a:cs typeface="Arial"/>
              </a:rPr>
              <a:t>xDSL, ISDN, ETHERNET)</a:t>
            </a:r>
            <a:endParaRPr lang="ru-RU" sz="36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40161" dir="1106097" algn="ctr" rotWithShape="0">
                  <a:schemeClr val="folHlink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0113" name="AutoShape 65"/>
          <p:cNvSpPr>
            <a:spLocks noChangeArrowheads="1"/>
          </p:cNvSpPr>
          <p:nvPr/>
        </p:nvSpPr>
        <p:spPr bwMode="auto">
          <a:xfrm>
            <a:off x="274638" y="2092325"/>
            <a:ext cx="7593012" cy="1155700"/>
          </a:xfrm>
          <a:prstGeom prst="roundRect">
            <a:avLst>
              <a:gd name="adj" fmla="val 3389"/>
            </a:avLst>
          </a:prstGeom>
          <a:solidFill>
            <a:srgbClr val="99CCFF">
              <a:alpha val="39999"/>
            </a:srgbClr>
          </a:solidFill>
          <a:ln w="3810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18000" tIns="10800" rIns="0"/>
          <a:lstStyle/>
          <a:p>
            <a:pPr marL="85725">
              <a:lnSpc>
                <a:spcPct val="130000"/>
              </a:lnSpc>
            </a:pPr>
            <a:r>
              <a:rPr lang="ru-RU" sz="1200" b="1">
                <a:solidFill>
                  <a:srgbClr val="CC0000"/>
                </a:solidFill>
                <a:latin typeface="Arial" charset="0"/>
              </a:rPr>
              <a:t>Скорость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обмена информацией гораздо выше, чем </a:t>
            </a:r>
            <a:r>
              <a:rPr lang="en-US" sz="1200">
                <a:solidFill>
                  <a:srgbClr val="000074"/>
                </a:solidFill>
                <a:latin typeface="Arial" charset="0"/>
              </a:rPr>
              <a:t>dial-up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. </a:t>
            </a:r>
          </a:p>
          <a:p>
            <a:pPr marL="85725">
              <a:lnSpc>
                <a:spcPct val="130000"/>
              </a:lnSpc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Но </a:t>
            </a:r>
            <a:r>
              <a:rPr lang="ru-RU" sz="1200" b="1">
                <a:solidFill>
                  <a:srgbClr val="CC0000"/>
                </a:solidFill>
                <a:latin typeface="Arial" charset="0"/>
              </a:rPr>
              <a:t>стоимость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выше: включает </a:t>
            </a:r>
            <a:r>
              <a:rPr lang="ru-RU" sz="1200" i="1">
                <a:solidFill>
                  <a:srgbClr val="000074"/>
                </a:solidFill>
                <a:latin typeface="Arial" charset="0"/>
              </a:rPr>
              <a:t>абонентскую плату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 и  плату </a:t>
            </a:r>
            <a:r>
              <a:rPr lang="ru-RU" sz="1200" i="1">
                <a:solidFill>
                  <a:srgbClr val="000074"/>
                </a:solidFill>
                <a:latin typeface="Arial" charset="0"/>
              </a:rPr>
              <a:t>за превышение нормативного трафика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.</a:t>
            </a:r>
          </a:p>
          <a:p>
            <a:pPr marL="85725">
              <a:lnSpc>
                <a:spcPct val="130000"/>
              </a:lnSpc>
            </a:pPr>
            <a:endParaRPr lang="ru-RU" sz="500">
              <a:solidFill>
                <a:srgbClr val="000074"/>
              </a:solidFill>
              <a:latin typeface="Arial" charset="0"/>
            </a:endParaRPr>
          </a:p>
          <a:p>
            <a:pPr marL="85725">
              <a:lnSpc>
                <a:spcPct val="130000"/>
              </a:lnSpc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Способ наиболее подходит </a:t>
            </a:r>
            <a:r>
              <a:rPr lang="ru-RU" sz="1200">
                <a:solidFill>
                  <a:srgbClr val="CC0000"/>
                </a:solidFill>
                <a:latin typeface="Arial" charset="0"/>
              </a:rPr>
              <a:t>для организаций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, - даёт возможности коллективного доступа всем компьютерам ЛВС через одну выделенную линию. </a:t>
            </a:r>
          </a:p>
        </p:txBody>
      </p:sp>
      <p:grpSp>
        <p:nvGrpSpPr>
          <p:cNvPr id="130123" name="Group 75"/>
          <p:cNvGrpSpPr>
            <a:grpSpLocks/>
          </p:cNvGrpSpPr>
          <p:nvPr/>
        </p:nvGrpSpPr>
        <p:grpSpPr bwMode="auto">
          <a:xfrm>
            <a:off x="1095375" y="4959350"/>
            <a:ext cx="1552575" cy="536575"/>
            <a:chOff x="96" y="3916"/>
            <a:chExt cx="978" cy="338"/>
          </a:xfrm>
        </p:grpSpPr>
        <p:sp>
          <p:nvSpPr>
            <p:cNvPr id="130114" name="AutoShape 66"/>
            <p:cNvSpPr>
              <a:spLocks noChangeArrowheads="1"/>
            </p:cNvSpPr>
            <p:nvPr/>
          </p:nvSpPr>
          <p:spPr bwMode="auto">
            <a:xfrm>
              <a:off x="96" y="3916"/>
              <a:ext cx="978" cy="338"/>
            </a:xfrm>
            <a:prstGeom prst="bevel">
              <a:avLst>
                <a:gd name="adj" fmla="val 770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4DCF0"/>
                </a:gs>
              </a:gsLst>
              <a:lin ang="5400000" scaled="1"/>
            </a:gradFill>
            <a:ln w="9525" algn="ctr">
              <a:solidFill>
                <a:srgbClr val="819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00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sp>
          <p:nvSpPr>
            <p:cNvPr id="130115" name="Text Box 67"/>
            <p:cNvSpPr txBox="1">
              <a:spLocks noChangeArrowheads="1"/>
            </p:cNvSpPr>
            <p:nvPr/>
          </p:nvSpPr>
          <p:spPr bwMode="auto">
            <a:xfrm>
              <a:off x="150" y="3994"/>
              <a:ext cx="90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ru-RU" sz="900" u="sng">
                  <a:solidFill>
                    <a:schemeClr val="tx2"/>
                  </a:solidFill>
                  <a:latin typeface="Verdana" pitchFamily="34" charset="0"/>
                </a:rPr>
                <a:t>ПОДРОБНЕЕ  </a:t>
              </a:r>
              <a:r>
                <a:rPr lang="ru-RU" b="1" u="sng">
                  <a:solidFill>
                    <a:srgbClr val="CC0000"/>
                  </a:solidFill>
                  <a:latin typeface="Arial" charset="0"/>
                </a:rPr>
                <a:t>xDSL</a:t>
              </a:r>
            </a:p>
          </p:txBody>
        </p:sp>
      </p:grpSp>
      <p:grpSp>
        <p:nvGrpSpPr>
          <p:cNvPr id="130124" name="Group 76"/>
          <p:cNvGrpSpPr>
            <a:grpSpLocks/>
          </p:cNvGrpSpPr>
          <p:nvPr/>
        </p:nvGrpSpPr>
        <p:grpSpPr bwMode="auto">
          <a:xfrm>
            <a:off x="1295400" y="5645150"/>
            <a:ext cx="1524000" cy="536575"/>
            <a:chOff x="1122" y="3916"/>
            <a:chExt cx="960" cy="338"/>
          </a:xfrm>
        </p:grpSpPr>
        <p:sp>
          <p:nvSpPr>
            <p:cNvPr id="130118" name="AutoShape 70"/>
            <p:cNvSpPr>
              <a:spLocks noChangeArrowheads="1"/>
            </p:cNvSpPr>
            <p:nvPr/>
          </p:nvSpPr>
          <p:spPr bwMode="auto">
            <a:xfrm>
              <a:off x="1122" y="3916"/>
              <a:ext cx="960" cy="338"/>
            </a:xfrm>
            <a:prstGeom prst="bevel">
              <a:avLst>
                <a:gd name="adj" fmla="val 770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4DCF0"/>
                </a:gs>
              </a:gsLst>
              <a:lin ang="5400000" scaled="1"/>
            </a:gradFill>
            <a:ln w="9525" algn="ctr">
              <a:solidFill>
                <a:srgbClr val="819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00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sp>
          <p:nvSpPr>
            <p:cNvPr id="130119" name="Text Box 71"/>
            <p:cNvSpPr txBox="1">
              <a:spLocks noChangeArrowheads="1"/>
            </p:cNvSpPr>
            <p:nvPr/>
          </p:nvSpPr>
          <p:spPr bwMode="auto">
            <a:xfrm>
              <a:off x="1176" y="3994"/>
              <a:ext cx="90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ru-RU" sz="900" u="sng">
                  <a:solidFill>
                    <a:schemeClr val="tx2"/>
                  </a:solidFill>
                  <a:latin typeface="Verdana" pitchFamily="34" charset="0"/>
                </a:rPr>
                <a:t>ПОДРОБНЕЕ  </a:t>
              </a:r>
              <a:r>
                <a:rPr lang="en-US" b="1" u="sng">
                  <a:solidFill>
                    <a:srgbClr val="CC0000"/>
                  </a:solidFill>
                  <a:latin typeface="Arial" charset="0"/>
                </a:rPr>
                <a:t>I</a:t>
              </a:r>
              <a:r>
                <a:rPr lang="ru-RU" b="1" u="sng">
                  <a:solidFill>
                    <a:srgbClr val="CC0000"/>
                  </a:solidFill>
                  <a:latin typeface="Arial" charset="0"/>
                </a:rPr>
                <a:t>S</a:t>
              </a:r>
              <a:r>
                <a:rPr lang="en-US" b="1" u="sng">
                  <a:solidFill>
                    <a:srgbClr val="CC0000"/>
                  </a:solidFill>
                  <a:latin typeface="Arial" charset="0"/>
                </a:rPr>
                <a:t>DN</a:t>
              </a:r>
              <a:endParaRPr lang="ru-RU" b="1" u="sng">
                <a:solidFill>
                  <a:srgbClr val="CC0000"/>
                </a:solidFill>
                <a:latin typeface="Arial" charset="0"/>
              </a:endParaRPr>
            </a:p>
          </p:txBody>
        </p:sp>
      </p:grpSp>
      <p:grpSp>
        <p:nvGrpSpPr>
          <p:cNvPr id="130125" name="Group 77"/>
          <p:cNvGrpSpPr>
            <a:grpSpLocks/>
          </p:cNvGrpSpPr>
          <p:nvPr/>
        </p:nvGrpSpPr>
        <p:grpSpPr bwMode="auto">
          <a:xfrm>
            <a:off x="1485900" y="6321425"/>
            <a:ext cx="1771650" cy="536575"/>
            <a:chOff x="2130" y="3916"/>
            <a:chExt cx="1116" cy="338"/>
          </a:xfrm>
        </p:grpSpPr>
        <p:sp>
          <p:nvSpPr>
            <p:cNvPr id="130120" name="AutoShape 72"/>
            <p:cNvSpPr>
              <a:spLocks noChangeArrowheads="1"/>
            </p:cNvSpPr>
            <p:nvPr/>
          </p:nvSpPr>
          <p:spPr bwMode="auto">
            <a:xfrm>
              <a:off x="2130" y="3916"/>
              <a:ext cx="1104" cy="338"/>
            </a:xfrm>
            <a:prstGeom prst="bevel">
              <a:avLst>
                <a:gd name="adj" fmla="val 770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4DCF0"/>
                </a:gs>
              </a:gsLst>
              <a:lin ang="5400000" scaled="1"/>
            </a:gradFill>
            <a:ln w="9525" algn="ctr">
              <a:solidFill>
                <a:srgbClr val="819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00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sp>
          <p:nvSpPr>
            <p:cNvPr id="130121" name="Text Box 73"/>
            <p:cNvSpPr txBox="1">
              <a:spLocks noChangeArrowheads="1"/>
            </p:cNvSpPr>
            <p:nvPr/>
          </p:nvSpPr>
          <p:spPr bwMode="auto">
            <a:xfrm>
              <a:off x="2184" y="3994"/>
              <a:ext cx="106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ru-RU" sz="900" u="sng">
                  <a:solidFill>
                    <a:schemeClr val="tx2"/>
                  </a:solidFill>
                  <a:latin typeface="Verdana" pitchFamily="34" charset="0"/>
                </a:rPr>
                <a:t>ПОДРОБНЕЕ </a:t>
              </a:r>
              <a:r>
                <a:rPr lang="ru-RU" sz="1500" b="1" u="sng">
                  <a:solidFill>
                    <a:srgbClr val="CC0000"/>
                  </a:solidFill>
                  <a:latin typeface="Arial" charset="0"/>
                </a:rPr>
                <a:t>Ethernet</a:t>
              </a:r>
            </a:p>
          </p:txBody>
        </p:sp>
      </p:grpSp>
      <p:sp>
        <p:nvSpPr>
          <p:cNvPr id="130122" name="AutoShape 74"/>
          <p:cNvSpPr>
            <a:spLocks noChangeArrowheads="1"/>
          </p:cNvSpPr>
          <p:nvPr/>
        </p:nvSpPr>
        <p:spPr bwMode="auto">
          <a:xfrm>
            <a:off x="274638" y="3454400"/>
            <a:ext cx="4840287" cy="879475"/>
          </a:xfrm>
          <a:prstGeom prst="roundRect">
            <a:avLst>
              <a:gd name="adj" fmla="val 3389"/>
            </a:avLst>
          </a:prstGeom>
          <a:solidFill>
            <a:srgbClr val="FFCC00">
              <a:alpha val="12000"/>
            </a:srgbClr>
          </a:solidFill>
          <a:ln w="38100" algn="ctr">
            <a:solidFill>
              <a:srgbClr val="CC99FF"/>
            </a:solidFill>
            <a:round/>
            <a:headEnd/>
            <a:tailEnd/>
          </a:ln>
          <a:effectLst/>
        </p:spPr>
        <p:txBody>
          <a:bodyPr lIns="18000" tIns="10800" rIns="0"/>
          <a:lstStyle/>
          <a:p>
            <a:pPr marL="85725">
              <a:lnSpc>
                <a:spcPct val="130000"/>
              </a:lnSpc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Выделенная линия </a:t>
            </a:r>
            <a:r>
              <a:rPr lang="ru-RU" sz="1200" b="1">
                <a:solidFill>
                  <a:srgbClr val="CC0000"/>
                </a:solidFill>
                <a:latin typeface="Arial" charset="0"/>
              </a:rPr>
              <a:t>обязательно нужна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, если Вы имеете свой </a:t>
            </a:r>
            <a:r>
              <a:rPr lang="en-US" sz="1200">
                <a:solidFill>
                  <a:srgbClr val="000074"/>
                </a:solidFill>
                <a:latin typeface="Arial" charset="0"/>
              </a:rPr>
              <a:t/>
            </a:r>
            <a:br>
              <a:rPr lang="en-US" sz="1200">
                <a:solidFill>
                  <a:srgbClr val="000074"/>
                </a:solidFill>
                <a:latin typeface="Arial" charset="0"/>
              </a:rPr>
            </a:br>
            <a:r>
              <a:rPr lang="ru-RU" sz="1200">
                <a:solidFill>
                  <a:srgbClr val="000074"/>
                </a:solidFill>
                <a:latin typeface="Arial" charset="0"/>
              </a:rPr>
              <a:t>сервер, предоставляющий информацию или услуги в Интернет. </a:t>
            </a:r>
            <a:r>
              <a:rPr lang="en-US" sz="1200">
                <a:solidFill>
                  <a:srgbClr val="000074"/>
                </a:solidFill>
                <a:latin typeface="Arial" charset="0"/>
              </a:rPr>
              <a:t/>
            </a:r>
            <a:br>
              <a:rPr lang="en-US" sz="1200">
                <a:solidFill>
                  <a:srgbClr val="000074"/>
                </a:solidFill>
                <a:latin typeface="Arial" charset="0"/>
              </a:rPr>
            </a:br>
            <a:r>
              <a:rPr lang="ru-RU" sz="1200">
                <a:solidFill>
                  <a:srgbClr val="000074"/>
                </a:solidFill>
                <a:latin typeface="Arial" charset="0"/>
              </a:rPr>
              <a:t>Такой сервер должен круглосуточно быть подключен к Интернет</a:t>
            </a:r>
          </a:p>
        </p:txBody>
      </p:sp>
      <p:sp>
        <p:nvSpPr>
          <p:cNvPr id="130126" name="Line 78"/>
          <p:cNvSpPr>
            <a:spLocks noChangeShapeType="1"/>
          </p:cNvSpPr>
          <p:nvPr/>
        </p:nvSpPr>
        <p:spPr bwMode="auto">
          <a:xfrm rot="16200000" flipV="1">
            <a:off x="921544" y="5095081"/>
            <a:ext cx="0" cy="2619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oval" w="sm" len="sm"/>
            <a:tailEnd type="stealth" w="lg" len="lg"/>
          </a:ln>
          <a:effectLst>
            <a:outerShdw dist="17961" dir="2700000" algn="ctr" rotWithShape="0">
              <a:srgbClr val="000074"/>
            </a:outerShdw>
          </a:effectLst>
        </p:spPr>
        <p:txBody>
          <a:bodyPr wrap="none"/>
          <a:lstStyle/>
          <a:p>
            <a:endParaRPr lang="ru-RU"/>
          </a:p>
        </p:txBody>
      </p:sp>
      <p:sp>
        <p:nvSpPr>
          <p:cNvPr id="130127" name="Line 79"/>
          <p:cNvSpPr>
            <a:spLocks noChangeShapeType="1"/>
          </p:cNvSpPr>
          <p:nvPr/>
        </p:nvSpPr>
        <p:spPr bwMode="auto">
          <a:xfrm rot="16200000" flipV="1">
            <a:off x="1140619" y="5809456"/>
            <a:ext cx="0" cy="2619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oval" w="sm" len="sm"/>
            <a:tailEnd type="stealth" w="lg" len="lg"/>
          </a:ln>
          <a:effectLst>
            <a:outerShdw dist="17961" dir="2700000" algn="ctr" rotWithShape="0">
              <a:srgbClr val="000074"/>
            </a:outerShdw>
          </a:effectLst>
        </p:spPr>
        <p:txBody>
          <a:bodyPr wrap="none"/>
          <a:lstStyle/>
          <a:p>
            <a:endParaRPr lang="ru-RU"/>
          </a:p>
        </p:txBody>
      </p:sp>
      <p:sp>
        <p:nvSpPr>
          <p:cNvPr id="130128" name="Line 80"/>
          <p:cNvSpPr>
            <a:spLocks noChangeShapeType="1"/>
          </p:cNvSpPr>
          <p:nvPr/>
        </p:nvSpPr>
        <p:spPr bwMode="auto">
          <a:xfrm rot="16200000" flipV="1">
            <a:off x="1340644" y="6457156"/>
            <a:ext cx="0" cy="2619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oval" w="sm" len="sm"/>
            <a:tailEnd type="stealth" w="lg" len="lg"/>
          </a:ln>
          <a:effectLst>
            <a:outerShdw dist="17961" dir="2700000" algn="ctr" rotWithShape="0">
              <a:srgbClr val="000074"/>
            </a:outerShdw>
          </a:effectLst>
        </p:spPr>
        <p:txBody>
          <a:bodyPr wrap="none"/>
          <a:lstStyle/>
          <a:p>
            <a:endParaRPr lang="ru-RU"/>
          </a:p>
        </p:txBody>
      </p:sp>
      <p:sp>
        <p:nvSpPr>
          <p:cNvPr id="130129" name="Text Box 8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57225" y="4924425"/>
            <a:ext cx="20288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0130" name="Text Box 8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962025" y="5648325"/>
            <a:ext cx="22955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0131" name="Text Box 83"/>
          <p:cNvSpPr txBox="1">
            <a:spLocks noChangeArrowheads="1"/>
          </p:cNvSpPr>
          <p:nvPr/>
        </p:nvSpPr>
        <p:spPr bwMode="auto">
          <a:xfrm>
            <a:off x="5124450" y="6045200"/>
            <a:ext cx="135255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800">
                <a:solidFill>
                  <a:srgbClr val="CC0000"/>
                </a:solidFill>
                <a:latin typeface="Verdana" pitchFamily="34" charset="0"/>
              </a:rPr>
              <a:t>Пользователь</a:t>
            </a:r>
            <a:r>
              <a:rPr lang="en-US" sz="900">
                <a:solidFill>
                  <a:srgbClr val="CC0000"/>
                </a:solidFill>
                <a:latin typeface="Verdana" pitchFamily="34" charset="0"/>
              </a:rPr>
              <a:t/>
            </a:r>
            <a:br>
              <a:rPr lang="en-US" sz="900">
                <a:solidFill>
                  <a:srgbClr val="CC0000"/>
                </a:solidFill>
                <a:latin typeface="Verdana" pitchFamily="34" charset="0"/>
              </a:rPr>
            </a:br>
            <a:r>
              <a:rPr lang="ru-RU" sz="900">
                <a:solidFill>
                  <a:srgbClr val="CC0000"/>
                </a:solidFill>
                <a:latin typeface="Verdana" pitchFamily="34" charset="0"/>
              </a:rPr>
              <a:t>выделенной линии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3" grpId="0"/>
      <p:bldP spid="130113" grpId="0" animBg="1"/>
      <p:bldP spid="1301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97" name="Rectangle 57"/>
          <p:cNvSpPr>
            <a:spLocks noChangeArrowheads="1"/>
          </p:cNvSpPr>
          <p:nvPr/>
        </p:nvSpPr>
        <p:spPr bwMode="auto">
          <a:xfrm>
            <a:off x="5457825" y="676275"/>
            <a:ext cx="3686175" cy="1952625"/>
          </a:xfrm>
          <a:prstGeom prst="rect">
            <a:avLst/>
          </a:prstGeom>
          <a:solidFill>
            <a:srgbClr val="FFCC00">
              <a:alpha val="1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5467350" y="2619375"/>
            <a:ext cx="3676650" cy="4238625"/>
          </a:xfrm>
          <a:prstGeom prst="rect">
            <a:avLst/>
          </a:prstGeom>
          <a:solidFill>
            <a:srgbClr val="66CCFF">
              <a:alpha val="14999"/>
            </a:srgbClr>
          </a:solidFill>
          <a:ln w="1905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 rot="16200000" flipV="1">
            <a:off x="-3454401" y="3387726"/>
            <a:ext cx="6837363" cy="619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38282" name="Group 42"/>
          <p:cNvGrpSpPr>
            <a:grpSpLocks/>
          </p:cNvGrpSpPr>
          <p:nvPr/>
        </p:nvGrpSpPr>
        <p:grpSpPr bwMode="auto">
          <a:xfrm>
            <a:off x="220663" y="180975"/>
            <a:ext cx="7291387" cy="371475"/>
            <a:chOff x="175" y="108"/>
            <a:chExt cx="4593" cy="234"/>
          </a:xfrm>
        </p:grpSpPr>
        <p:sp>
          <p:nvSpPr>
            <p:cNvPr id="13826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75" y="108"/>
              <a:ext cx="1527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C4DFF8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25400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Подключение</a:t>
              </a:r>
            </a:p>
          </p:txBody>
        </p:sp>
        <p:sp>
          <p:nvSpPr>
            <p:cNvPr id="13826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804" y="110"/>
              <a:ext cx="2964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0161" dir="1106097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по выделенной линии:  </a:t>
              </a:r>
              <a:r>
                <a:rPr lang="en-US" sz="3600" kern="1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0161" dir="1106097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xDSL</a:t>
              </a:r>
              <a:endParaRPr lang="ru-RU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0161" dir="1106097" algn="ctr" rotWithShape="0">
                    <a:schemeClr val="folHlink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138278" name="AutoShape 38"/>
          <p:cNvSpPr>
            <a:spLocks noChangeArrowheads="1"/>
          </p:cNvSpPr>
          <p:nvPr/>
        </p:nvSpPr>
        <p:spPr bwMode="auto">
          <a:xfrm>
            <a:off x="123825" y="1863725"/>
            <a:ext cx="3211513" cy="3441700"/>
          </a:xfrm>
          <a:prstGeom prst="roundRect">
            <a:avLst>
              <a:gd name="adj" fmla="val 2245"/>
            </a:avLst>
          </a:prstGeom>
          <a:solidFill>
            <a:srgbClr val="CC99FF">
              <a:alpha val="10001"/>
            </a:srgbClr>
          </a:solidFill>
          <a:ln w="38100" algn="ctr">
            <a:solidFill>
              <a:srgbClr val="CC66FF"/>
            </a:solidFill>
            <a:round/>
            <a:headEnd/>
            <a:tailEnd/>
          </a:ln>
          <a:effectLst/>
        </p:spPr>
        <p:txBody>
          <a:bodyPr lIns="18000" tIns="10800" rIns="0"/>
          <a:lstStyle/>
          <a:p>
            <a:pPr marL="266700" indent="-180975" algn="ctr">
              <a:lnSpc>
                <a:spcPct val="150000"/>
              </a:lnSpc>
            </a:pPr>
            <a:r>
              <a:rPr lang="ru-RU" sz="1100" b="1" dirty="0">
                <a:solidFill>
                  <a:srgbClr val="CC0000"/>
                </a:solidFill>
                <a:latin typeface="Arial" charset="0"/>
              </a:rPr>
              <a:t>ПРЕИМУЩЕСТВА</a:t>
            </a:r>
            <a:r>
              <a:rPr lang="ru-RU" sz="1100" dirty="0">
                <a:solidFill>
                  <a:srgbClr val="000074"/>
                </a:solidFill>
                <a:latin typeface="Arial" charset="0"/>
              </a:rPr>
              <a:t>  DSL:</a:t>
            </a:r>
          </a:p>
          <a:p>
            <a:pPr marL="266700" indent="-180975">
              <a:lnSpc>
                <a:spcPct val="110000"/>
              </a:lnSpc>
            </a:pPr>
            <a:r>
              <a:rPr lang="ru-RU" sz="1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   Экономичность за счет использования существующих телефонных линий</a:t>
            </a:r>
            <a:r>
              <a:rPr lang="ru-RU" sz="1100" dirty="0">
                <a:solidFill>
                  <a:srgbClr val="000074"/>
                </a:solidFill>
                <a:latin typeface="Arial" charset="0"/>
              </a:rPr>
              <a:t>. </a:t>
            </a:r>
          </a:p>
          <a:p>
            <a:pPr marL="266700" indent="-180975">
              <a:lnSpc>
                <a:spcPct val="110000"/>
              </a:lnSpc>
            </a:pPr>
            <a:endParaRPr lang="ru-RU" sz="300" dirty="0">
              <a:solidFill>
                <a:srgbClr val="000074"/>
              </a:solidFill>
              <a:latin typeface="Arial" charset="0"/>
            </a:endParaRPr>
          </a:p>
          <a:p>
            <a:pPr marL="266700" indent="-180975">
              <a:lnSpc>
                <a:spcPct val="110000"/>
              </a:lnSpc>
            </a:pPr>
            <a:endParaRPr lang="ru-RU" sz="300" dirty="0">
              <a:solidFill>
                <a:srgbClr val="000074"/>
              </a:solidFill>
              <a:latin typeface="Arial" charset="0"/>
            </a:endParaRPr>
          </a:p>
          <a:p>
            <a:pPr marL="266700" indent="-180975">
              <a:lnSpc>
                <a:spcPct val="110000"/>
              </a:lnSpc>
            </a:pPr>
            <a:r>
              <a:rPr lang="ru-RU" sz="1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  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Соединяет сегменты ЛВС по </a:t>
            </a:r>
            <a:r>
              <a:rPr lang="ru-RU" sz="1200" dirty="0" err="1">
                <a:solidFill>
                  <a:srgbClr val="000074"/>
                </a:solidFill>
                <a:latin typeface="Arial" charset="0"/>
              </a:rPr>
              <a:t>телефон-ным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 линиям со скоростями </a:t>
            </a:r>
            <a:r>
              <a:rPr lang="ru-RU" sz="1200" dirty="0">
                <a:solidFill>
                  <a:srgbClr val="000074"/>
                </a:solidFill>
                <a:latin typeface="Arial" charset="0"/>
                <a:cs typeface="Arial" charset="0"/>
              </a:rPr>
              <a:t>≈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 </a:t>
            </a:r>
            <a:r>
              <a:rPr lang="ru-RU" sz="1200" dirty="0" err="1">
                <a:solidFill>
                  <a:srgbClr val="000074"/>
                </a:solidFill>
                <a:latin typeface="Arial" charset="0"/>
              </a:rPr>
              <a:t>Ethernet</a:t>
            </a:r>
            <a:r>
              <a:rPr lang="ru-RU" sz="1100" dirty="0">
                <a:solidFill>
                  <a:srgbClr val="000074"/>
                </a:solidFill>
                <a:latin typeface="Arial" charset="0"/>
              </a:rPr>
              <a:t>.</a:t>
            </a:r>
          </a:p>
          <a:p>
            <a:pPr marL="266700" indent="-180975">
              <a:lnSpc>
                <a:spcPct val="110000"/>
              </a:lnSpc>
            </a:pPr>
            <a:endParaRPr lang="ru-RU" sz="300" dirty="0">
              <a:solidFill>
                <a:srgbClr val="000074"/>
              </a:solidFill>
              <a:latin typeface="Arial" charset="0"/>
            </a:endParaRPr>
          </a:p>
          <a:p>
            <a:pPr marL="266700" indent="-180975">
              <a:lnSpc>
                <a:spcPct val="110000"/>
              </a:lnSpc>
            </a:pPr>
            <a:r>
              <a:rPr lang="ru-RU" sz="1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   Постоянное соединение (отличие от коммутируемой линии </a:t>
            </a:r>
            <a:r>
              <a:rPr lang="en-US" sz="1200" dirty="0">
                <a:solidFill>
                  <a:srgbClr val="000074"/>
                </a:solidFill>
                <a:latin typeface="Arial" charset="0"/>
              </a:rPr>
              <a:t>dial-up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)</a:t>
            </a:r>
            <a:r>
              <a:rPr lang="ru-RU" sz="1100" dirty="0">
                <a:solidFill>
                  <a:srgbClr val="000074"/>
                </a:solidFill>
                <a:latin typeface="Arial" charset="0"/>
              </a:rPr>
              <a:t>.</a:t>
            </a:r>
          </a:p>
          <a:p>
            <a:pPr marL="266700" indent="-180975">
              <a:lnSpc>
                <a:spcPct val="110000"/>
              </a:lnSpc>
            </a:pPr>
            <a:endParaRPr lang="ru-RU" sz="500" dirty="0">
              <a:solidFill>
                <a:srgbClr val="000074"/>
              </a:solidFill>
              <a:latin typeface="Arial" charset="0"/>
            </a:endParaRPr>
          </a:p>
          <a:p>
            <a:pPr marL="266700" indent="-180975">
              <a:lnSpc>
                <a:spcPct val="120000"/>
              </a:lnSpc>
            </a:pPr>
            <a:r>
              <a:rPr lang="ru-RU" sz="1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   Можно продолжать пользоваться телефоном, независимо находитесь ли Вы в данный момент в Интернет</a:t>
            </a:r>
            <a:r>
              <a:rPr lang="ru-RU" sz="1100" dirty="0">
                <a:solidFill>
                  <a:srgbClr val="000074"/>
                </a:solidFill>
                <a:latin typeface="Arial" charset="0"/>
              </a:rPr>
              <a:t>. </a:t>
            </a:r>
          </a:p>
          <a:p>
            <a:pPr marL="266700" indent="-180975">
              <a:lnSpc>
                <a:spcPct val="120000"/>
              </a:lnSpc>
            </a:pPr>
            <a:endParaRPr lang="ru-RU" sz="300" dirty="0">
              <a:solidFill>
                <a:srgbClr val="000074"/>
              </a:solidFill>
              <a:latin typeface="Arial" charset="0"/>
              <a:sym typeface="Symbol" pitchFamily="18" charset="2"/>
            </a:endParaRPr>
          </a:p>
          <a:p>
            <a:pPr marL="266700" indent="-180975">
              <a:lnSpc>
                <a:spcPct val="120000"/>
              </a:lnSpc>
            </a:pPr>
            <a:r>
              <a:rPr lang="ru-RU" sz="1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   Можно одновременно передавать по одной телефонной линии голосового трафика аналогового телефона</a:t>
            </a:r>
            <a:r>
              <a:rPr lang="en-US" sz="1200" dirty="0">
                <a:solidFill>
                  <a:srgbClr val="000074"/>
                </a:solidFill>
                <a:latin typeface="Arial" charset="0"/>
              </a:rPr>
              <a:t> </a:t>
            </a:r>
            <a:r>
              <a:rPr lang="ru-RU" sz="1200" dirty="0">
                <a:solidFill>
                  <a:srgbClr val="000074"/>
                </a:solidFill>
                <a:latin typeface="Arial" charset="0"/>
              </a:rPr>
              <a:t>и данных  компьютерной сети</a:t>
            </a:r>
            <a:r>
              <a:rPr lang="ru-RU" sz="1100" dirty="0">
                <a:solidFill>
                  <a:srgbClr val="000074"/>
                </a:solidFill>
                <a:latin typeface="Arial" charset="0"/>
              </a:rPr>
              <a:t>. </a:t>
            </a:r>
          </a:p>
        </p:txBody>
      </p:sp>
      <p:sp>
        <p:nvSpPr>
          <p:cNvPr id="138284" name="Text Box 44"/>
          <p:cNvSpPr txBox="1">
            <a:spLocks noChangeArrowheads="1"/>
          </p:cNvSpPr>
          <p:nvPr/>
        </p:nvSpPr>
        <p:spPr bwMode="auto">
          <a:xfrm>
            <a:off x="5553075" y="800100"/>
            <a:ext cx="3590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900" b="1">
                <a:solidFill>
                  <a:srgbClr val="CC0000"/>
                </a:solidFill>
                <a:latin typeface="Verdana" pitchFamily="34" charset="0"/>
              </a:rPr>
              <a:t>1.</a:t>
            </a:r>
            <a:r>
              <a:rPr lang="ru-RU" sz="900">
                <a:solidFill>
                  <a:srgbClr val="0000CC"/>
                </a:solidFill>
                <a:latin typeface="Verdana" pitchFamily="34" charset="0"/>
              </a:rPr>
              <a:t> Схема:</a:t>
            </a:r>
            <a:r>
              <a:rPr lang="ru-RU" sz="900" i="1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ru-RU" sz="900">
                <a:solidFill>
                  <a:srgbClr val="0000CC"/>
                </a:solidFill>
                <a:latin typeface="Verdana" pitchFamily="34" charset="0"/>
              </a:rPr>
              <a:t>подключение (непосредственное) ПК </a:t>
            </a:r>
            <a:br>
              <a:rPr lang="ru-RU" sz="90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900">
                <a:solidFill>
                  <a:srgbClr val="0000CC"/>
                </a:solidFill>
                <a:latin typeface="Verdana" pitchFamily="34" charset="0"/>
              </a:rPr>
              <a:t>клиента к Интернет </a:t>
            </a:r>
          </a:p>
        </p:txBody>
      </p:sp>
      <p:pic>
        <p:nvPicPr>
          <p:cNvPr id="138289" name="Picture 49" descr="image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30" b="64268"/>
          <a:stretch>
            <a:fillRect/>
          </a:stretch>
        </p:blipFill>
        <p:spPr bwMode="auto">
          <a:xfrm>
            <a:off x="4381500" y="3190875"/>
            <a:ext cx="4762500" cy="1266825"/>
          </a:xfrm>
          <a:prstGeom prst="rect">
            <a:avLst/>
          </a:prstGeom>
          <a:noFill/>
        </p:spPr>
      </p:pic>
      <p:pic>
        <p:nvPicPr>
          <p:cNvPr id="138296" name="Picture 56" descr="image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942"/>
          <a:stretch>
            <a:fillRect/>
          </a:stretch>
        </p:blipFill>
        <p:spPr bwMode="auto">
          <a:xfrm>
            <a:off x="4381500" y="4657725"/>
            <a:ext cx="4762500" cy="2266950"/>
          </a:xfrm>
          <a:prstGeom prst="rect">
            <a:avLst/>
          </a:prstGeom>
          <a:noFill/>
        </p:spPr>
      </p:pic>
      <p:sp>
        <p:nvSpPr>
          <p:cNvPr id="138292" name="Rectangle 52"/>
          <p:cNvSpPr>
            <a:spLocks noChangeArrowheads="1"/>
          </p:cNvSpPr>
          <p:nvPr/>
        </p:nvSpPr>
        <p:spPr bwMode="auto">
          <a:xfrm>
            <a:off x="9010650" y="2695575"/>
            <a:ext cx="133350" cy="4162425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8293" name="Text Box 53"/>
          <p:cNvSpPr txBox="1">
            <a:spLocks noChangeArrowheads="1"/>
          </p:cNvSpPr>
          <p:nvPr/>
        </p:nvSpPr>
        <p:spPr bwMode="auto">
          <a:xfrm>
            <a:off x="8153400" y="3121025"/>
            <a:ext cx="866775" cy="752475"/>
          </a:xfrm>
          <a:prstGeom prst="rect">
            <a:avLst/>
          </a:prstGeom>
          <a:solidFill>
            <a:srgbClr val="E7F8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endParaRPr lang="ru-RU" sz="800">
              <a:solidFill>
                <a:schemeClr val="tx2"/>
              </a:solidFill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endParaRPr lang="ru-RU" sz="800">
              <a:solidFill>
                <a:schemeClr val="tx2"/>
              </a:solidFill>
              <a:latin typeface="Verdana" pitchFamily="34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endParaRPr lang="ru-RU" sz="1000" b="1">
              <a:solidFill>
                <a:srgbClr val="CC0000"/>
              </a:solidFill>
              <a:latin typeface="Verdana" pitchFamily="34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sz="900">
                <a:solidFill>
                  <a:srgbClr val="CC0000"/>
                </a:solidFill>
                <a:latin typeface="Verdana" pitchFamily="34" charset="0"/>
              </a:rPr>
              <a:t>ОФИС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ru-RU" sz="900">
                <a:solidFill>
                  <a:srgbClr val="CC0000"/>
                </a:solidFill>
                <a:latin typeface="Verdana" pitchFamily="34" charset="0"/>
              </a:rPr>
              <a:t>КЛИЕНТА</a:t>
            </a:r>
          </a:p>
        </p:txBody>
      </p:sp>
      <p:sp>
        <p:nvSpPr>
          <p:cNvPr id="138291" name="Text Box 51"/>
          <p:cNvSpPr txBox="1">
            <a:spLocks noChangeArrowheads="1"/>
          </p:cNvSpPr>
          <p:nvPr/>
        </p:nvSpPr>
        <p:spPr bwMode="auto">
          <a:xfrm>
            <a:off x="5486400" y="2768600"/>
            <a:ext cx="3657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900" b="1">
                <a:solidFill>
                  <a:srgbClr val="CC0000"/>
                </a:solidFill>
                <a:latin typeface="Verdana" pitchFamily="34" charset="0"/>
              </a:rPr>
              <a:t>2.</a:t>
            </a:r>
            <a:r>
              <a:rPr lang="ru-RU" sz="900">
                <a:solidFill>
                  <a:srgbClr val="0000CC"/>
                </a:solidFill>
                <a:latin typeface="Verdana" pitchFamily="34" charset="0"/>
              </a:rPr>
              <a:t> Схема: подключение ЛВС к Интернет путём включения </a:t>
            </a:r>
            <a:br>
              <a:rPr lang="ru-RU" sz="90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900">
                <a:solidFill>
                  <a:srgbClr val="0000CC"/>
                </a:solidFill>
                <a:latin typeface="Verdana" pitchFamily="34" charset="0"/>
              </a:rPr>
              <a:t>каждого ПК в Интернет через промежуточный сервер</a:t>
            </a:r>
          </a:p>
        </p:txBody>
      </p:sp>
      <p:sp>
        <p:nvSpPr>
          <p:cNvPr id="138298" name="Rectangle 58"/>
          <p:cNvSpPr>
            <a:spLocks noChangeArrowheads="1"/>
          </p:cNvSpPr>
          <p:nvPr/>
        </p:nvSpPr>
        <p:spPr bwMode="auto">
          <a:xfrm>
            <a:off x="6035675" y="3168650"/>
            <a:ext cx="42863" cy="3536950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8299" name="Rectangle 59"/>
          <p:cNvSpPr>
            <a:spLocks noChangeArrowheads="1"/>
          </p:cNvSpPr>
          <p:nvPr/>
        </p:nvSpPr>
        <p:spPr bwMode="auto">
          <a:xfrm>
            <a:off x="9039225" y="676275"/>
            <a:ext cx="104775" cy="1952625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8301" name="Line 61"/>
          <p:cNvSpPr>
            <a:spLocks noChangeShapeType="1"/>
          </p:cNvSpPr>
          <p:nvPr/>
        </p:nvSpPr>
        <p:spPr bwMode="auto">
          <a:xfrm flipV="1">
            <a:off x="5467350" y="695325"/>
            <a:ext cx="0" cy="1933575"/>
          </a:xfrm>
          <a:prstGeom prst="line">
            <a:avLst/>
          </a:prstGeom>
          <a:noFill/>
          <a:ln w="190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38304" name="AutoShape 64"/>
          <p:cNvSpPr>
            <a:spLocks noChangeArrowheads="1"/>
          </p:cNvSpPr>
          <p:nvPr/>
        </p:nvSpPr>
        <p:spPr bwMode="auto">
          <a:xfrm>
            <a:off x="0" y="6886575"/>
            <a:ext cx="9144000" cy="755650"/>
          </a:xfrm>
          <a:prstGeom prst="roundRect">
            <a:avLst>
              <a:gd name="adj" fmla="val 2245"/>
            </a:avLst>
          </a:prstGeom>
          <a:solidFill>
            <a:srgbClr val="FDF3CF"/>
          </a:solidFill>
          <a:ln w="38100" algn="ctr">
            <a:solidFill>
              <a:srgbClr val="CC66FF"/>
            </a:solidFill>
            <a:round/>
            <a:headEnd/>
            <a:tailEnd/>
          </a:ln>
          <a:effectLst/>
        </p:spPr>
        <p:txBody>
          <a:bodyPr lIns="18000" tIns="10800" rIns="0"/>
          <a:lstStyle/>
          <a:p>
            <a:pPr marL="266700" indent="-180975">
              <a:lnSpc>
                <a:spcPct val="120000"/>
              </a:lnSpc>
            </a:pPr>
            <a:r>
              <a:rPr lang="ru-RU" sz="1000" b="1">
                <a:solidFill>
                  <a:srgbClr val="CC0000"/>
                </a:solidFill>
                <a:latin typeface="Arial" charset="0"/>
              </a:rPr>
              <a:t>ПРЕИМУЩЕСТВА</a:t>
            </a:r>
            <a:r>
              <a:rPr lang="ru-RU" sz="1000">
                <a:solidFill>
                  <a:srgbClr val="000074"/>
                </a:solidFill>
                <a:latin typeface="Arial" charset="0"/>
              </a:rPr>
              <a:t>  ещё:      </a:t>
            </a:r>
            <a:r>
              <a:rPr lang="ru-RU" sz="1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000">
                <a:solidFill>
                  <a:srgbClr val="000074"/>
                </a:solidFill>
                <a:latin typeface="Arial" charset="0"/>
              </a:rPr>
              <a:t>   Обеспечение заданного качества обслуживания для ответственных приложений за счет постоянного мониторинга характеристик линии связи. </a:t>
            </a:r>
          </a:p>
          <a:p>
            <a:pPr marL="266700" indent="-180975">
              <a:lnSpc>
                <a:spcPct val="120000"/>
              </a:lnSpc>
            </a:pPr>
            <a:r>
              <a:rPr lang="ru-RU" sz="1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  </a:t>
            </a:r>
            <a:r>
              <a:rPr lang="ru-RU" sz="1000">
                <a:solidFill>
                  <a:srgbClr val="000074"/>
                </a:solidFill>
                <a:latin typeface="Arial" charset="0"/>
              </a:rPr>
              <a:t> Автоматический выбор скорости передачи информации в зависимости от качества и протяженности линии связи.</a:t>
            </a:r>
          </a:p>
          <a:p>
            <a:pPr marL="266700" indent="-180975">
              <a:lnSpc>
                <a:spcPct val="120000"/>
              </a:lnSpc>
            </a:pPr>
            <a:r>
              <a:rPr lang="ru-RU" sz="1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  </a:t>
            </a:r>
            <a:r>
              <a:rPr lang="ru-RU" sz="1000">
                <a:solidFill>
                  <a:srgbClr val="000074"/>
                </a:solidFill>
                <a:latin typeface="Arial" charset="0"/>
              </a:rPr>
              <a:t> Позволяет решать проблему «последней мили» при подключении удаленных пользователей к корпоративной сети или Интернет</a:t>
            </a:r>
          </a:p>
        </p:txBody>
      </p:sp>
      <p:sp>
        <p:nvSpPr>
          <p:cNvPr id="138305" name="Text Box 65"/>
          <p:cNvSpPr txBox="1">
            <a:spLocks noChangeArrowheads="1"/>
          </p:cNvSpPr>
          <p:nvPr/>
        </p:nvSpPr>
        <p:spPr bwMode="auto">
          <a:xfrm>
            <a:off x="4543425" y="3902075"/>
            <a:ext cx="352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ru-RU" sz="1000" b="1">
                <a:latin typeface="Verdana" pitchFamily="34" charset="0"/>
              </a:rPr>
              <a:t>АТС</a:t>
            </a:r>
          </a:p>
        </p:txBody>
      </p:sp>
      <p:sp>
        <p:nvSpPr>
          <p:cNvPr id="138308" name="AutoShape 68"/>
          <p:cNvSpPr>
            <a:spLocks noChangeArrowheads="1"/>
          </p:cNvSpPr>
          <p:nvPr/>
        </p:nvSpPr>
        <p:spPr bwMode="auto">
          <a:xfrm>
            <a:off x="141288" y="5511800"/>
            <a:ext cx="3030537" cy="1346200"/>
          </a:xfrm>
          <a:prstGeom prst="roundRect">
            <a:avLst>
              <a:gd name="adj" fmla="val 2245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lIns="90000" tIns="10800" rIns="0"/>
          <a:lstStyle/>
          <a:p>
            <a:pPr>
              <a:lnSpc>
                <a:spcPct val="120000"/>
              </a:lnSpc>
            </a:pPr>
            <a:r>
              <a:rPr lang="ru-RU" sz="1100">
                <a:solidFill>
                  <a:srgbClr val="000074"/>
                </a:solidFill>
                <a:latin typeface="Arial" charset="0"/>
              </a:rPr>
              <a:t>DSL намного </a:t>
            </a:r>
            <a:r>
              <a:rPr lang="ru-RU" sz="1100">
                <a:solidFill>
                  <a:srgbClr val="CC0000"/>
                </a:solidFill>
                <a:latin typeface="Arial" charset="0"/>
              </a:rPr>
              <a:t>расширяет полосу пропускания медных  телефонных</a:t>
            </a:r>
            <a:r>
              <a:rPr lang="ru-RU" sz="1100">
                <a:solidFill>
                  <a:srgbClr val="000074"/>
                </a:solidFill>
                <a:latin typeface="Arial" charset="0"/>
              </a:rPr>
              <a:t> линий за счёт эффективного кодирования сигналов, </a:t>
            </a:r>
            <a:br>
              <a:rPr lang="ru-RU" sz="1100">
                <a:solidFill>
                  <a:srgbClr val="000074"/>
                </a:solidFill>
                <a:latin typeface="Arial" charset="0"/>
              </a:rPr>
            </a:br>
            <a:r>
              <a:rPr lang="ru-RU" sz="1100">
                <a:solidFill>
                  <a:srgbClr val="000074"/>
                </a:solidFill>
                <a:latin typeface="Arial" charset="0"/>
              </a:rPr>
              <a:t>методов коррекции искажений, использова-ния полосы более высоких частот, чем у телефонной связи  300-3400 Гц.</a:t>
            </a:r>
          </a:p>
        </p:txBody>
      </p:sp>
      <p:sp>
        <p:nvSpPr>
          <p:cNvPr id="138309" name="Line 69"/>
          <p:cNvSpPr>
            <a:spLocks noChangeShapeType="1"/>
          </p:cNvSpPr>
          <p:nvPr/>
        </p:nvSpPr>
        <p:spPr bwMode="auto">
          <a:xfrm>
            <a:off x="0" y="676275"/>
            <a:ext cx="9144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38303" name="Text Box 63"/>
          <p:cNvSpPr txBox="1">
            <a:spLocks noChangeArrowheads="1"/>
          </p:cNvSpPr>
          <p:nvPr/>
        </p:nvSpPr>
        <p:spPr bwMode="auto">
          <a:xfrm>
            <a:off x="3219450" y="4295775"/>
            <a:ext cx="2867025" cy="2562225"/>
          </a:xfrm>
          <a:prstGeom prst="rect">
            <a:avLst/>
          </a:prstGeom>
          <a:solidFill>
            <a:schemeClr val="bg1"/>
          </a:solidFill>
          <a:ln w="1905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lIns="90000" tIns="108000" rIns="0" bIns="0"/>
          <a:lstStyle/>
          <a:p>
            <a:r>
              <a:rPr lang="ru-RU" sz="1100">
                <a:latin typeface="Arial" charset="0"/>
              </a:rPr>
              <a:t>На  АТС Ваша телефонная линия подключается к аппаратуре провайдера. </a:t>
            </a:r>
          </a:p>
          <a:p>
            <a:endParaRPr lang="ru-RU" sz="700">
              <a:latin typeface="Arial" charset="0"/>
            </a:endParaRPr>
          </a:p>
          <a:p>
            <a:r>
              <a:rPr lang="ru-RU" sz="1100">
                <a:latin typeface="Arial" charset="0"/>
              </a:rPr>
              <a:t>В офисе / квартире телефонная линия соединяется с </a:t>
            </a:r>
            <a:r>
              <a:rPr lang="ru-RU" sz="1100" b="1">
                <a:solidFill>
                  <a:srgbClr val="CC0000"/>
                </a:solidFill>
                <a:latin typeface="Arial" charset="0"/>
              </a:rPr>
              <a:t>частотным фильтром – "ADSL-сплиттером"</a:t>
            </a:r>
            <a:r>
              <a:rPr lang="ru-RU" sz="1100">
                <a:latin typeface="Arial" charset="0"/>
              </a:rPr>
              <a:t>.</a:t>
            </a:r>
          </a:p>
          <a:p>
            <a:endParaRPr lang="ru-RU" sz="700">
              <a:latin typeface="Arial" charset="0"/>
            </a:endParaRPr>
          </a:p>
          <a:p>
            <a:r>
              <a:rPr lang="ru-RU" sz="1100">
                <a:latin typeface="Arial" charset="0"/>
              </a:rPr>
              <a:t>К сплиттеру подсоединяются ADSL-модем и телефон (факс, мини-АТС). </a:t>
            </a:r>
          </a:p>
          <a:p>
            <a:endParaRPr lang="ru-RU" sz="700">
              <a:latin typeface="Arial" charset="0"/>
            </a:endParaRPr>
          </a:p>
          <a:p>
            <a:r>
              <a:rPr lang="ru-RU" sz="1100">
                <a:latin typeface="Arial" charset="0"/>
              </a:rPr>
              <a:t>Т.е. телефон работает как прежде, а модем напрямую подключен к Интернет.</a:t>
            </a:r>
          </a:p>
          <a:p>
            <a:endParaRPr lang="ru-RU" sz="700">
              <a:latin typeface="Arial" charset="0"/>
            </a:endParaRPr>
          </a:p>
          <a:p>
            <a:r>
              <a:rPr lang="ru-RU" sz="1100">
                <a:latin typeface="Arial" charset="0"/>
              </a:rPr>
              <a:t>Телефонную аппаратуру (факсы, парал. телефоны, мини-АТС) подключают после </a:t>
            </a:r>
            <a:r>
              <a:rPr lang="ru-RU" sz="1000">
                <a:latin typeface="Arial" charset="0"/>
              </a:rPr>
              <a:t>сплиттера</a:t>
            </a:r>
          </a:p>
        </p:txBody>
      </p:sp>
      <p:sp>
        <p:nvSpPr>
          <p:cNvPr id="138312" name="Text Box 72"/>
          <p:cNvSpPr txBox="1">
            <a:spLocks noChangeArrowheads="1"/>
          </p:cNvSpPr>
          <p:nvPr/>
        </p:nvSpPr>
        <p:spPr bwMode="auto">
          <a:xfrm>
            <a:off x="7239000" y="4178300"/>
            <a:ext cx="1019175" cy="161925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Модем</a:t>
            </a:r>
            <a:r>
              <a:rPr lang="en-US" sz="900">
                <a:latin typeface="Verdana" pitchFamily="34" charset="0"/>
              </a:rPr>
              <a:t> </a:t>
            </a:r>
            <a:r>
              <a:rPr lang="ru-RU" sz="900">
                <a:latin typeface="Verdana" pitchFamily="34" charset="0"/>
              </a:rPr>
              <a:t> </a:t>
            </a:r>
            <a:r>
              <a:rPr lang="en-US" sz="900">
                <a:latin typeface="Verdana" pitchFamily="34" charset="0"/>
              </a:rPr>
              <a:t>ADSL</a:t>
            </a:r>
            <a:endParaRPr lang="ru-RU" sz="900">
              <a:latin typeface="Verdana" pitchFamily="34" charset="0"/>
            </a:endParaRPr>
          </a:p>
        </p:txBody>
      </p:sp>
      <p:sp>
        <p:nvSpPr>
          <p:cNvPr id="138313" name="Text Box 73"/>
          <p:cNvSpPr txBox="1">
            <a:spLocks noChangeArrowheads="1"/>
          </p:cNvSpPr>
          <p:nvPr/>
        </p:nvSpPr>
        <p:spPr bwMode="auto">
          <a:xfrm>
            <a:off x="6153150" y="3549650"/>
            <a:ext cx="714375" cy="85725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Мини–АТС</a:t>
            </a:r>
          </a:p>
        </p:txBody>
      </p:sp>
      <p:sp>
        <p:nvSpPr>
          <p:cNvPr id="138314" name="Text Box 74"/>
          <p:cNvSpPr txBox="1">
            <a:spLocks noChangeArrowheads="1"/>
          </p:cNvSpPr>
          <p:nvPr/>
        </p:nvSpPr>
        <p:spPr bwMode="auto">
          <a:xfrm>
            <a:off x="7353300" y="3568700"/>
            <a:ext cx="714375" cy="85725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Телефон</a:t>
            </a:r>
          </a:p>
        </p:txBody>
      </p:sp>
      <p:sp>
        <p:nvSpPr>
          <p:cNvPr id="138318" name="Text Box 78"/>
          <p:cNvSpPr txBox="1">
            <a:spLocks noChangeArrowheads="1"/>
          </p:cNvSpPr>
          <p:nvPr/>
        </p:nvSpPr>
        <p:spPr bwMode="auto">
          <a:xfrm>
            <a:off x="7305675" y="5330825"/>
            <a:ext cx="714375" cy="133350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 b="1">
                <a:latin typeface="Verdana" pitchFamily="34" charset="0"/>
              </a:rPr>
              <a:t>Сервер</a:t>
            </a:r>
          </a:p>
        </p:txBody>
      </p:sp>
      <p:sp>
        <p:nvSpPr>
          <p:cNvPr id="138319" name="Line 79"/>
          <p:cNvSpPr>
            <a:spLocks noChangeShapeType="1"/>
          </p:cNvSpPr>
          <p:nvPr/>
        </p:nvSpPr>
        <p:spPr bwMode="auto">
          <a:xfrm flipV="1">
            <a:off x="7658100" y="4314825"/>
            <a:ext cx="0" cy="43815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38320" name="Text Box 80"/>
          <p:cNvSpPr txBox="1">
            <a:spLocks noChangeArrowheads="1"/>
          </p:cNvSpPr>
          <p:nvPr/>
        </p:nvSpPr>
        <p:spPr bwMode="auto">
          <a:xfrm>
            <a:off x="7305675" y="5759450"/>
            <a:ext cx="714375" cy="133350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Коммутатор</a:t>
            </a:r>
          </a:p>
        </p:txBody>
      </p:sp>
      <p:sp>
        <p:nvSpPr>
          <p:cNvPr id="138321" name="Text Box 81"/>
          <p:cNvSpPr txBox="1">
            <a:spLocks noChangeArrowheads="1"/>
          </p:cNvSpPr>
          <p:nvPr/>
        </p:nvSpPr>
        <p:spPr bwMode="auto">
          <a:xfrm>
            <a:off x="6267450" y="6696075"/>
            <a:ext cx="714375" cy="133350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800">
                <a:latin typeface="Verdana" pitchFamily="34" charset="0"/>
              </a:rPr>
              <a:t>Компьютер</a:t>
            </a:r>
            <a:endParaRPr lang="ru-RU" sz="900">
              <a:latin typeface="Verdana" pitchFamily="34" charset="0"/>
            </a:endParaRPr>
          </a:p>
        </p:txBody>
      </p:sp>
      <p:sp>
        <p:nvSpPr>
          <p:cNvPr id="138322" name="Text Box 82"/>
          <p:cNvSpPr txBox="1">
            <a:spLocks noChangeArrowheads="1"/>
          </p:cNvSpPr>
          <p:nvPr/>
        </p:nvSpPr>
        <p:spPr bwMode="auto">
          <a:xfrm>
            <a:off x="7219950" y="6696075"/>
            <a:ext cx="714375" cy="133350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800">
                <a:latin typeface="Verdana" pitchFamily="34" charset="0"/>
              </a:rPr>
              <a:t>Компьютер</a:t>
            </a:r>
            <a:endParaRPr lang="ru-RU" sz="900">
              <a:latin typeface="Verdana" pitchFamily="34" charset="0"/>
            </a:endParaRPr>
          </a:p>
        </p:txBody>
      </p:sp>
      <p:sp>
        <p:nvSpPr>
          <p:cNvPr id="138323" name="Text Box 83"/>
          <p:cNvSpPr txBox="1">
            <a:spLocks noChangeArrowheads="1"/>
          </p:cNvSpPr>
          <p:nvPr/>
        </p:nvSpPr>
        <p:spPr bwMode="auto">
          <a:xfrm>
            <a:off x="8258175" y="6696075"/>
            <a:ext cx="714375" cy="133350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800">
                <a:latin typeface="Verdana" pitchFamily="34" charset="0"/>
              </a:rPr>
              <a:t>Компьютер</a:t>
            </a:r>
            <a:endParaRPr lang="ru-RU" sz="900">
              <a:latin typeface="Verdana" pitchFamily="34" charset="0"/>
            </a:endParaRPr>
          </a:p>
        </p:txBody>
      </p:sp>
      <p:sp>
        <p:nvSpPr>
          <p:cNvPr id="138281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01100" y="6581775"/>
            <a:ext cx="342900" cy="276225"/>
          </a:xfrm>
          <a:prstGeom prst="actionButtonBeginning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327" name="Rectangle 87"/>
          <p:cNvSpPr>
            <a:spLocks noChangeArrowheads="1"/>
          </p:cNvSpPr>
          <p:nvPr/>
        </p:nvSpPr>
        <p:spPr bwMode="auto">
          <a:xfrm>
            <a:off x="8572500" y="1943100"/>
            <a:ext cx="342900" cy="257175"/>
          </a:xfrm>
          <a:prstGeom prst="rect">
            <a:avLst/>
          </a:prstGeom>
          <a:gradFill rotWithShape="1">
            <a:gsLst>
              <a:gs pos="0">
                <a:srgbClr val="C5E2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8287" name="Picture 47" descr="image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34"/>
          <a:stretch>
            <a:fillRect/>
          </a:stretch>
        </p:blipFill>
        <p:spPr bwMode="auto">
          <a:xfrm>
            <a:off x="4381500" y="1243013"/>
            <a:ext cx="4762500" cy="1295400"/>
          </a:xfrm>
          <a:prstGeom prst="rect">
            <a:avLst/>
          </a:prstGeom>
          <a:noFill/>
        </p:spPr>
      </p:pic>
      <p:sp>
        <p:nvSpPr>
          <p:cNvPr id="138295" name="Text Box 55"/>
          <p:cNvSpPr txBox="1">
            <a:spLocks noChangeArrowheads="1"/>
          </p:cNvSpPr>
          <p:nvPr/>
        </p:nvSpPr>
        <p:spPr bwMode="auto">
          <a:xfrm>
            <a:off x="7115175" y="1225550"/>
            <a:ext cx="1943100" cy="314325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72000" bIns="0"/>
          <a:lstStyle/>
          <a:p>
            <a:pPr algn="r">
              <a:spcBef>
                <a:spcPct val="50000"/>
              </a:spcBef>
            </a:pPr>
            <a:r>
              <a:rPr lang="ru-RU" sz="900">
                <a:solidFill>
                  <a:srgbClr val="CC0000"/>
                </a:solidFill>
                <a:latin typeface="Verdana" pitchFamily="34" charset="0"/>
              </a:rPr>
              <a:t>ОФИС или КВАРТИРА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sz="900">
                <a:solidFill>
                  <a:srgbClr val="CC0000"/>
                </a:solidFill>
                <a:latin typeface="Verdana" pitchFamily="34" charset="0"/>
              </a:rPr>
              <a:t>КЛИЕНТА</a:t>
            </a:r>
          </a:p>
        </p:txBody>
      </p:sp>
      <p:sp>
        <p:nvSpPr>
          <p:cNvPr id="138294" name="Rectangle 54"/>
          <p:cNvSpPr>
            <a:spLocks noChangeArrowheads="1"/>
          </p:cNvSpPr>
          <p:nvPr/>
        </p:nvSpPr>
        <p:spPr bwMode="auto">
          <a:xfrm>
            <a:off x="5476875" y="2543175"/>
            <a:ext cx="3667125" cy="85725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8300" name="Rectangle 60"/>
          <p:cNvSpPr>
            <a:spLocks noChangeArrowheads="1"/>
          </p:cNvSpPr>
          <p:nvPr/>
        </p:nvSpPr>
        <p:spPr bwMode="auto">
          <a:xfrm>
            <a:off x="6238875" y="1266825"/>
            <a:ext cx="36513" cy="1343025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8306" name="Text Box 66"/>
          <p:cNvSpPr txBox="1">
            <a:spLocks noChangeArrowheads="1"/>
          </p:cNvSpPr>
          <p:nvPr/>
        </p:nvSpPr>
        <p:spPr bwMode="auto">
          <a:xfrm>
            <a:off x="4505325" y="1997075"/>
            <a:ext cx="352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1000" b="1">
                <a:latin typeface="Verdana" pitchFamily="34" charset="0"/>
              </a:rPr>
              <a:t>АТС</a:t>
            </a:r>
          </a:p>
        </p:txBody>
      </p:sp>
      <p:sp>
        <p:nvSpPr>
          <p:cNvPr id="138307" name="Text Box 67"/>
          <p:cNvSpPr txBox="1">
            <a:spLocks noChangeArrowheads="1"/>
          </p:cNvSpPr>
          <p:nvPr/>
        </p:nvSpPr>
        <p:spPr bwMode="auto">
          <a:xfrm>
            <a:off x="4495800" y="2359025"/>
            <a:ext cx="352425" cy="200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endParaRPr lang="ru-RU" sz="1000" b="1">
              <a:latin typeface="Verdana" pitchFamily="34" charset="0"/>
            </a:endParaRPr>
          </a:p>
        </p:txBody>
      </p:sp>
      <p:sp>
        <p:nvSpPr>
          <p:cNvPr id="138310" name="Text Box 70"/>
          <p:cNvSpPr txBox="1">
            <a:spLocks noChangeArrowheads="1"/>
          </p:cNvSpPr>
          <p:nvPr/>
        </p:nvSpPr>
        <p:spPr bwMode="auto">
          <a:xfrm>
            <a:off x="4429125" y="1320800"/>
            <a:ext cx="485775" cy="200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endParaRPr lang="ru-RU" sz="1000" b="1">
              <a:latin typeface="Verdana" pitchFamily="34" charset="0"/>
            </a:endParaRPr>
          </a:p>
        </p:txBody>
      </p:sp>
      <p:sp>
        <p:nvSpPr>
          <p:cNvPr id="138315" name="Text Box 75"/>
          <p:cNvSpPr txBox="1">
            <a:spLocks noChangeArrowheads="1"/>
          </p:cNvSpPr>
          <p:nvPr/>
        </p:nvSpPr>
        <p:spPr bwMode="auto">
          <a:xfrm>
            <a:off x="6391275" y="1663700"/>
            <a:ext cx="714375" cy="114300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Телефон</a:t>
            </a:r>
          </a:p>
        </p:txBody>
      </p:sp>
      <p:sp>
        <p:nvSpPr>
          <p:cNvPr id="138316" name="Text Box 76"/>
          <p:cNvSpPr txBox="1">
            <a:spLocks noChangeArrowheads="1"/>
          </p:cNvSpPr>
          <p:nvPr/>
        </p:nvSpPr>
        <p:spPr bwMode="auto">
          <a:xfrm>
            <a:off x="6143625" y="2311400"/>
            <a:ext cx="1085850" cy="238125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Разделитель частот - сплиттер</a:t>
            </a:r>
          </a:p>
        </p:txBody>
      </p:sp>
      <p:sp>
        <p:nvSpPr>
          <p:cNvPr id="138317" name="Text Box 77"/>
          <p:cNvSpPr txBox="1">
            <a:spLocks noChangeArrowheads="1"/>
          </p:cNvSpPr>
          <p:nvPr/>
        </p:nvSpPr>
        <p:spPr bwMode="auto">
          <a:xfrm>
            <a:off x="7362825" y="2292350"/>
            <a:ext cx="704850" cy="180975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Модем</a:t>
            </a:r>
            <a:r>
              <a:rPr lang="en-US" sz="900">
                <a:latin typeface="Verdana" pitchFamily="34" charset="0"/>
              </a:rPr>
              <a:t> ADSL</a:t>
            </a:r>
            <a:endParaRPr lang="ru-RU" sz="900">
              <a:latin typeface="Verdana" pitchFamily="34" charset="0"/>
            </a:endParaRPr>
          </a:p>
        </p:txBody>
      </p:sp>
      <p:sp>
        <p:nvSpPr>
          <p:cNvPr id="138324" name="Text Box 84"/>
          <p:cNvSpPr txBox="1">
            <a:spLocks noChangeArrowheads="1"/>
          </p:cNvSpPr>
          <p:nvPr/>
        </p:nvSpPr>
        <p:spPr bwMode="auto">
          <a:xfrm>
            <a:off x="8343900" y="2409825"/>
            <a:ext cx="714375" cy="133350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800">
                <a:latin typeface="Verdana" pitchFamily="34" charset="0"/>
              </a:rPr>
              <a:t>Компьютер</a:t>
            </a:r>
          </a:p>
        </p:txBody>
      </p:sp>
      <p:sp>
        <p:nvSpPr>
          <p:cNvPr id="138325" name="Line 85"/>
          <p:cNvSpPr>
            <a:spLocks noChangeShapeType="1"/>
          </p:cNvSpPr>
          <p:nvPr/>
        </p:nvSpPr>
        <p:spPr bwMode="auto">
          <a:xfrm>
            <a:off x="5467350" y="2628900"/>
            <a:ext cx="36766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38326" name="Rectangle 86"/>
          <p:cNvSpPr>
            <a:spLocks noChangeArrowheads="1"/>
          </p:cNvSpPr>
          <p:nvPr/>
        </p:nvSpPr>
        <p:spPr bwMode="auto">
          <a:xfrm rot="-5400000">
            <a:off x="6573045" y="618331"/>
            <a:ext cx="36512" cy="1343025"/>
          </a:xfrm>
          <a:prstGeom prst="rect">
            <a:avLst/>
          </a:prstGeom>
          <a:solidFill>
            <a:srgbClr val="FDF3C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>
            <a:off x="0" y="777875"/>
            <a:ext cx="5459413" cy="841375"/>
          </a:xfrm>
          <a:prstGeom prst="roundRect">
            <a:avLst>
              <a:gd name="adj" fmla="val 2245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lIns="90000" tIns="10800" rIns="0"/>
          <a:lstStyle/>
          <a:p>
            <a:pPr marL="85725">
              <a:lnSpc>
                <a:spcPct val="130000"/>
              </a:lnSpc>
            </a:pPr>
            <a:r>
              <a:rPr lang="ru-RU" sz="13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xDSL</a:t>
            </a:r>
            <a:r>
              <a:rPr lang="ru-RU" sz="13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3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300" dirty="0">
                <a:solidFill>
                  <a:srgbClr val="000074"/>
                </a:solidFill>
                <a:latin typeface="Arial" charset="0"/>
              </a:rPr>
              <a:t>(</a:t>
            </a:r>
            <a:r>
              <a:rPr lang="en-US" sz="1300" dirty="0">
                <a:solidFill>
                  <a:srgbClr val="000074"/>
                </a:solidFill>
                <a:latin typeface="Arial" charset="0"/>
              </a:rPr>
              <a:t>Digital Subscriber Line) –</a:t>
            </a:r>
            <a:r>
              <a:rPr lang="ru-RU" sz="1300" dirty="0">
                <a:solidFill>
                  <a:srgbClr val="000074"/>
                </a:solidFill>
                <a:latin typeface="Arial" charset="0"/>
              </a:rPr>
              <a:t> </a:t>
            </a:r>
            <a:r>
              <a:rPr lang="ru-RU" sz="1300" b="1" dirty="0">
                <a:solidFill>
                  <a:srgbClr val="000074"/>
                </a:solidFill>
                <a:latin typeface="Arial" charset="0"/>
              </a:rPr>
              <a:t>цифровая</a:t>
            </a:r>
            <a:r>
              <a:rPr lang="en-US" sz="1300" b="1" dirty="0">
                <a:solidFill>
                  <a:srgbClr val="000074"/>
                </a:solidFill>
                <a:latin typeface="Arial" charset="0"/>
              </a:rPr>
              <a:t> </a:t>
            </a:r>
            <a:r>
              <a:rPr lang="ru-RU" sz="1300" b="1" dirty="0">
                <a:solidFill>
                  <a:srgbClr val="000074"/>
                </a:solidFill>
                <a:latin typeface="Arial" charset="0"/>
              </a:rPr>
              <a:t> абонентская линия</a:t>
            </a:r>
            <a:r>
              <a:rPr lang="ru-RU" sz="1300" dirty="0">
                <a:solidFill>
                  <a:srgbClr val="000074"/>
                </a:solidFill>
                <a:latin typeface="Arial" charset="0"/>
              </a:rPr>
              <a:t>.  </a:t>
            </a:r>
            <a:endParaRPr lang="en-US" sz="1300" dirty="0">
              <a:solidFill>
                <a:srgbClr val="000074"/>
              </a:solidFill>
              <a:latin typeface="Arial" charset="0"/>
            </a:endParaRPr>
          </a:p>
          <a:p>
            <a:pPr marL="85725">
              <a:lnSpc>
                <a:spcPct val="130000"/>
              </a:lnSpc>
            </a:pPr>
            <a:r>
              <a:rPr lang="ru-RU" sz="1200" dirty="0">
                <a:solidFill>
                  <a:srgbClr val="000074"/>
                </a:solidFill>
                <a:latin typeface="Arial" charset="0"/>
              </a:rPr>
              <a:t>Основной принцип технологий DSL - использование медных проводов, первоначально предназначенных для подключения абонентов к АТС.</a:t>
            </a:r>
          </a:p>
        </p:txBody>
      </p:sp>
      <p:sp>
        <p:nvSpPr>
          <p:cNvPr id="138311" name="Text Box 71"/>
          <p:cNvSpPr txBox="1">
            <a:spLocks noChangeArrowheads="1"/>
          </p:cNvSpPr>
          <p:nvPr/>
        </p:nvSpPr>
        <p:spPr bwMode="auto">
          <a:xfrm>
            <a:off x="5972175" y="4159250"/>
            <a:ext cx="1085850" cy="266700"/>
          </a:xfrm>
          <a:prstGeom prst="rect">
            <a:avLst/>
          </a:prstGeom>
          <a:solidFill>
            <a:srgbClr val="E7F8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Verdana" pitchFamily="34" charset="0"/>
              </a:rPr>
              <a:t>Разделитель частот - сплиттер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8" grpId="0" animBg="1"/>
      <p:bldP spid="138308" grpId="0"/>
      <p:bldP spid="1382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ChangeArrowheads="1"/>
          </p:cNvSpPr>
          <p:nvPr/>
        </p:nvSpPr>
        <p:spPr bwMode="auto">
          <a:xfrm rot="16200000" flipV="1">
            <a:off x="-3454401" y="3387726"/>
            <a:ext cx="6837363" cy="619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1076325" y="809625"/>
            <a:ext cx="6638925" cy="2867025"/>
          </a:xfrm>
          <a:prstGeom prst="roundRect">
            <a:avLst>
              <a:gd name="adj" fmla="val 2315"/>
            </a:avLst>
          </a:prstGeom>
          <a:solidFill>
            <a:srgbClr val="FFCC00">
              <a:alpha val="12000"/>
            </a:srgbClr>
          </a:solidFill>
          <a:ln w="41275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90000" tIns="82800" rIns="0" bIns="10800"/>
          <a:lstStyle/>
          <a:p>
            <a:pPr>
              <a:lnSpc>
                <a:spcPct val="120000"/>
              </a:lnSpc>
              <a:tabLst>
                <a:tab pos="3495675" algn="l"/>
              </a:tabLst>
            </a:pPr>
            <a:r>
              <a:rPr lang="ru-RU" sz="13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ISDN </a:t>
            </a:r>
            <a:r>
              <a:rPr lang="ru-RU" sz="1300">
                <a:solidFill>
                  <a:srgbClr val="000074"/>
                </a:solidFill>
                <a:latin typeface="Arial" charset="0"/>
              </a:rPr>
              <a:t> (</a:t>
            </a:r>
            <a:r>
              <a:rPr lang="en-US" sz="1300">
                <a:solidFill>
                  <a:srgbClr val="000074"/>
                </a:solidFill>
                <a:latin typeface="Arial" charset="0"/>
              </a:rPr>
              <a:t>Integrated Services Digital Network</a:t>
            </a:r>
            <a:r>
              <a:rPr lang="ru-RU" sz="1300">
                <a:solidFill>
                  <a:srgbClr val="000074"/>
                </a:solidFill>
                <a:latin typeface="Arial" charset="0"/>
              </a:rPr>
              <a:t>) –  </a:t>
            </a:r>
            <a:r>
              <a:rPr lang="ru-RU" sz="1300" b="1">
                <a:solidFill>
                  <a:srgbClr val="000074"/>
                </a:solidFill>
                <a:latin typeface="Arial" charset="0"/>
              </a:rPr>
              <a:t>цифровая сеть с интеграцией услуг</a:t>
            </a:r>
            <a:r>
              <a:rPr lang="ru-RU" sz="1300">
                <a:solidFill>
                  <a:srgbClr val="000074"/>
                </a:solidFill>
                <a:latin typeface="Arial" charset="0"/>
              </a:rPr>
              <a:t>.  </a:t>
            </a:r>
          </a:p>
          <a:p>
            <a:pPr>
              <a:lnSpc>
                <a:spcPct val="120000"/>
              </a:lnSpc>
              <a:tabLst>
                <a:tab pos="3495675" algn="l"/>
              </a:tabLst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Технология ISDN использует те же абонентские линии, что и обычная телефония. </a:t>
            </a:r>
            <a:br>
              <a:rPr lang="ru-RU" sz="1200">
                <a:solidFill>
                  <a:srgbClr val="000074"/>
                </a:solidFill>
                <a:latin typeface="Arial" charset="0"/>
              </a:rPr>
            </a:br>
            <a:r>
              <a:rPr lang="ru-RU" sz="700">
                <a:solidFill>
                  <a:srgbClr val="000074"/>
                </a:solidFill>
                <a:latin typeface="Arial" charset="0"/>
              </a:rPr>
              <a:t> </a:t>
            </a:r>
          </a:p>
          <a:p>
            <a:pPr>
              <a:lnSpc>
                <a:spcPct val="120000"/>
              </a:lnSpc>
              <a:tabLst>
                <a:tab pos="3495675" algn="l"/>
              </a:tabLst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На основе телефонной линии создается </a:t>
            </a:r>
            <a:r>
              <a:rPr lang="ru-RU" sz="1200">
                <a:solidFill>
                  <a:srgbClr val="CC0000"/>
                </a:solidFill>
                <a:latin typeface="Arial" charset="0"/>
              </a:rPr>
              <a:t>два В-канала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, способных передавать и речь, </a:t>
            </a:r>
            <a:br>
              <a:rPr lang="ru-RU" sz="1200">
                <a:solidFill>
                  <a:srgbClr val="000074"/>
                </a:solidFill>
                <a:latin typeface="Arial" charset="0"/>
              </a:rPr>
            </a:br>
            <a:r>
              <a:rPr lang="ru-RU" sz="1200">
                <a:solidFill>
                  <a:srgbClr val="000074"/>
                </a:solidFill>
                <a:latin typeface="Arial" charset="0"/>
              </a:rPr>
              <a:t>и данные, видео- и аудиоинформацию  ("</a:t>
            </a:r>
            <a:r>
              <a:rPr lang="ru-RU" sz="1200">
                <a:solidFill>
                  <a:srgbClr val="CC0000"/>
                </a:solidFill>
                <a:latin typeface="Arial" charset="0"/>
              </a:rPr>
              <a:t>базовый доступ" - BRI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).</a:t>
            </a:r>
            <a:br>
              <a:rPr lang="ru-RU" sz="1200">
                <a:solidFill>
                  <a:srgbClr val="000074"/>
                </a:solidFill>
                <a:latin typeface="Arial" charset="0"/>
              </a:rPr>
            </a:br>
            <a:endParaRPr lang="ru-RU" sz="700">
              <a:solidFill>
                <a:srgbClr val="000074"/>
              </a:solidFill>
              <a:latin typeface="Arial" charset="0"/>
            </a:endParaRPr>
          </a:p>
          <a:p>
            <a:pPr>
              <a:lnSpc>
                <a:spcPct val="120000"/>
              </a:lnSpc>
              <a:tabLst>
                <a:tab pos="3495675" algn="l"/>
              </a:tabLst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Линия ISDN заканчивается "</a:t>
            </a:r>
            <a:r>
              <a:rPr lang="ru-RU" sz="1200">
                <a:solidFill>
                  <a:srgbClr val="CC0000"/>
                </a:solidFill>
                <a:latin typeface="Arial" charset="0"/>
              </a:rPr>
              <a:t>сетевым окончанием" (NT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). К NT можно подключать разное </a:t>
            </a:r>
            <a:br>
              <a:rPr lang="ru-RU" sz="1200">
                <a:solidFill>
                  <a:srgbClr val="000074"/>
                </a:solidFill>
                <a:latin typeface="Arial" charset="0"/>
              </a:rPr>
            </a:br>
            <a:r>
              <a:rPr lang="ru-RU" sz="1200">
                <a:solidFill>
                  <a:srgbClr val="000074"/>
                </a:solidFill>
                <a:latin typeface="Arial" charset="0"/>
              </a:rPr>
              <a:t>ISDN-оборудование.  Можно использовать одну цифровую линию для подключения и традиционных служб (телефона, факса, телекса), и передачи телетекста, видео и т.д.</a:t>
            </a:r>
            <a:br>
              <a:rPr lang="ru-RU" sz="1200">
                <a:solidFill>
                  <a:srgbClr val="000074"/>
                </a:solidFill>
                <a:latin typeface="Arial" charset="0"/>
              </a:rPr>
            </a:br>
            <a:endParaRPr lang="ru-RU" sz="700">
              <a:solidFill>
                <a:srgbClr val="000074"/>
              </a:solidFill>
              <a:latin typeface="Arial" charset="0"/>
            </a:endParaRPr>
          </a:p>
          <a:p>
            <a:pPr>
              <a:lnSpc>
                <a:spcPct val="120000"/>
              </a:lnSpc>
              <a:tabLst>
                <a:tab pos="3495675" algn="l"/>
              </a:tabLst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Скорость передачи по телефонной линии - до 128 Кбит/сек! </a:t>
            </a:r>
          </a:p>
          <a:p>
            <a:pPr>
              <a:lnSpc>
                <a:spcPct val="120000"/>
              </a:lnSpc>
              <a:tabLst>
                <a:tab pos="3495675" algn="l"/>
              </a:tabLst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При ISDN-доступе в Интернет Вы можете одновременно пользоваться телефоном  </a:t>
            </a:r>
            <a:br>
              <a:rPr lang="ru-RU" sz="1200">
                <a:solidFill>
                  <a:srgbClr val="000074"/>
                </a:solidFill>
                <a:latin typeface="Arial" charset="0"/>
              </a:rPr>
            </a:br>
            <a:r>
              <a:rPr lang="ru-RU" sz="1200">
                <a:solidFill>
                  <a:srgbClr val="000074"/>
                </a:solidFill>
                <a:latin typeface="Arial" charset="0"/>
              </a:rPr>
              <a:t>(на время разговора скорость передачи данных будет ниже на 64 Кбит/сек).</a:t>
            </a:r>
          </a:p>
        </p:txBody>
      </p:sp>
      <p:pic>
        <p:nvPicPr>
          <p:cNvPr id="141320" name="Picture 8" descr="провайдер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9" b="72784"/>
          <a:stretch>
            <a:fillRect/>
          </a:stretch>
        </p:blipFill>
        <p:spPr bwMode="auto">
          <a:xfrm>
            <a:off x="8151813" y="0"/>
            <a:ext cx="992187" cy="593725"/>
          </a:xfrm>
          <a:prstGeom prst="rect">
            <a:avLst/>
          </a:prstGeom>
          <a:gradFill rotWithShape="1">
            <a:gsLst>
              <a:gs pos="0">
                <a:srgbClr val="AFCDFF"/>
              </a:gs>
              <a:gs pos="100000">
                <a:srgbClr val="E5E9FF">
                  <a:alpha val="14000"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</p:pic>
      <p:pic>
        <p:nvPicPr>
          <p:cNvPr id="141321" name="Picture 9" descr="провайдер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02" t="53265" r="40295" b="-2310"/>
          <a:stretch>
            <a:fillRect/>
          </a:stretch>
        </p:blipFill>
        <p:spPr bwMode="auto">
          <a:xfrm>
            <a:off x="8399463" y="571500"/>
            <a:ext cx="8016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57175" y="4514850"/>
            <a:ext cx="3895725" cy="1762125"/>
          </a:xfrm>
          <a:prstGeom prst="roundRect">
            <a:avLst>
              <a:gd name="adj" fmla="val 2315"/>
            </a:avLst>
          </a:prstGeom>
          <a:solidFill>
            <a:srgbClr val="99CCFF">
              <a:alpha val="39999"/>
            </a:srgbClr>
          </a:solidFill>
          <a:ln w="3810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90000" tIns="10800" rIns="0"/>
          <a:lstStyle/>
          <a:p>
            <a:pPr>
              <a:lnSpc>
                <a:spcPct val="130000"/>
              </a:lnSpc>
            </a:pPr>
            <a:r>
              <a:rPr lang="ru-RU" sz="13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ETHERNET</a:t>
            </a:r>
            <a:r>
              <a:rPr lang="ru-RU" sz="1300">
                <a:solidFill>
                  <a:srgbClr val="000074"/>
                </a:solidFill>
                <a:latin typeface="Arial" charset="0"/>
              </a:rPr>
              <a:t>. 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Высокая скорость</a:t>
            </a:r>
            <a:r>
              <a:rPr lang="ru-RU" sz="1300">
                <a:solidFill>
                  <a:srgbClr val="000074"/>
                </a:solidFill>
                <a:latin typeface="Arial" charset="0"/>
              </a:rPr>
              <a:t> интернет-канала делает работу в Сети удовольствием (можно быстро скачивать большие объемы, работать с мультимедиа, участвовать в видеоконференциях и т.д.). </a:t>
            </a:r>
          </a:p>
          <a:p>
            <a:pPr>
              <a:lnSpc>
                <a:spcPct val="140000"/>
              </a:lnSpc>
            </a:pPr>
            <a:r>
              <a:rPr lang="ru-RU" sz="1300">
                <a:solidFill>
                  <a:srgbClr val="000074"/>
                </a:solidFill>
                <a:latin typeface="Arial" charset="0"/>
              </a:rPr>
              <a:t>Скорость подключения - до 100 Мбит/с.</a:t>
            </a:r>
          </a:p>
        </p:txBody>
      </p:sp>
      <p:sp>
        <p:nvSpPr>
          <p:cNvPr id="14132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81775"/>
            <a:ext cx="457200" cy="276225"/>
          </a:xfrm>
          <a:prstGeom prst="actionButtonBeginning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1333" name="Group 21"/>
          <p:cNvGrpSpPr>
            <a:grpSpLocks/>
          </p:cNvGrpSpPr>
          <p:nvPr/>
        </p:nvGrpSpPr>
        <p:grpSpPr bwMode="auto">
          <a:xfrm>
            <a:off x="163513" y="296863"/>
            <a:ext cx="8243887" cy="312737"/>
            <a:chOff x="103" y="145"/>
            <a:chExt cx="5193" cy="197"/>
          </a:xfrm>
        </p:grpSpPr>
        <p:sp>
          <p:nvSpPr>
            <p:cNvPr id="14133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3" y="145"/>
              <a:ext cx="1379" cy="1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C4DFF8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25400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Подключение</a:t>
              </a:r>
            </a:p>
          </p:txBody>
        </p:sp>
        <p:sp>
          <p:nvSpPr>
            <p:cNvPr id="14133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559" y="146"/>
              <a:ext cx="3737" cy="1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0161" dir="1106097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по выделенной линии: </a:t>
              </a:r>
              <a:r>
                <a:rPr lang="en-US" sz="3600" kern="1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0161" dir="1106097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ISDN, ETHERNET</a:t>
              </a:r>
              <a:endParaRPr lang="ru-RU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0161" dir="1106097" algn="ctr" rotWithShape="0">
                    <a:schemeClr val="folHlink"/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141334" name="Picture 22" descr="Провайдер,типы подкл-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855"/>
          <a:stretch>
            <a:fillRect/>
          </a:stretch>
        </p:blipFill>
        <p:spPr bwMode="auto">
          <a:xfrm>
            <a:off x="4376738" y="3352800"/>
            <a:ext cx="4767262" cy="3495675"/>
          </a:xfrm>
          <a:prstGeom prst="rect">
            <a:avLst/>
          </a:prstGeom>
          <a:noFill/>
        </p:spPr>
      </p:pic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5200650" y="6245225"/>
            <a:ext cx="13525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800">
                <a:solidFill>
                  <a:srgbClr val="CC0000"/>
                </a:solidFill>
                <a:latin typeface="Verdana" pitchFamily="34" charset="0"/>
              </a:rPr>
              <a:t>Пользователь</a:t>
            </a:r>
            <a:r>
              <a:rPr lang="en-US" sz="900">
                <a:solidFill>
                  <a:srgbClr val="CC0000"/>
                </a:solidFill>
                <a:latin typeface="Verdana" pitchFamily="34" charset="0"/>
              </a:rPr>
              <a:t/>
            </a:r>
            <a:br>
              <a:rPr lang="en-US" sz="900">
                <a:solidFill>
                  <a:srgbClr val="CC0000"/>
                </a:solidFill>
                <a:latin typeface="Verdana" pitchFamily="34" charset="0"/>
              </a:rPr>
            </a:br>
            <a:r>
              <a:rPr lang="ru-RU" sz="900">
                <a:solidFill>
                  <a:srgbClr val="CC0000"/>
                </a:solidFill>
                <a:latin typeface="Verdana" pitchFamily="34" charset="0"/>
              </a:rPr>
              <a:t>выделенной линии</a:t>
            </a:r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>
            <a:off x="0" y="619125"/>
            <a:ext cx="828675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5734050"/>
            <a:ext cx="1952625" cy="1123950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7543800" y="0"/>
            <a:ext cx="0" cy="3105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>
            <a:off x="9058275" y="0"/>
            <a:ext cx="0" cy="3638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 flipV="1">
            <a:off x="685800" y="5778500"/>
            <a:ext cx="741045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7804" name="Rectangle 44"/>
          <p:cNvSpPr>
            <a:spLocks noChangeArrowheads="1"/>
          </p:cNvSpPr>
          <p:nvPr/>
        </p:nvSpPr>
        <p:spPr bwMode="auto">
          <a:xfrm>
            <a:off x="3905250" y="0"/>
            <a:ext cx="5238750" cy="171450"/>
          </a:xfrm>
          <a:prstGeom prst="rect">
            <a:avLst/>
          </a:prstGeom>
          <a:noFill/>
          <a:ln w="9525">
            <a:solidFill>
              <a:srgbClr val="88A5D8"/>
            </a:solidFill>
            <a:miter lim="800000"/>
            <a:headEnd/>
            <a:tailEnd/>
          </a:ln>
          <a:effectLst/>
        </p:spPr>
        <p:txBody>
          <a:bodyPr lIns="54000" tIns="0" rIns="54000" bIns="0" anchor="ctr"/>
          <a:lstStyle/>
          <a:p>
            <a:pPr algn="r">
              <a:tabLst>
                <a:tab pos="4667250" algn="l"/>
              </a:tabLst>
            </a:pPr>
            <a:r>
              <a:rPr lang="ru-RU" sz="900">
                <a:solidFill>
                  <a:schemeClr val="accent2"/>
                </a:solidFill>
                <a:latin typeface="Century Gothic" pitchFamily="34" charset="0"/>
              </a:rPr>
              <a:t>Технология. 10 класс. Раздел "Информационные технологии"</a:t>
            </a:r>
          </a:p>
        </p:txBody>
      </p:sp>
      <p:sp>
        <p:nvSpPr>
          <p:cNvPr id="117805" name="Rectangle 45"/>
          <p:cNvSpPr>
            <a:spLocks noChangeArrowheads="1"/>
          </p:cNvSpPr>
          <p:nvPr/>
        </p:nvSpPr>
        <p:spPr bwMode="auto">
          <a:xfrm>
            <a:off x="3933825" y="5381625"/>
            <a:ext cx="257175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806" name="Rectangle 46"/>
          <p:cNvSpPr>
            <a:spLocks noChangeArrowheads="1"/>
          </p:cNvSpPr>
          <p:nvPr/>
        </p:nvSpPr>
        <p:spPr bwMode="auto">
          <a:xfrm>
            <a:off x="666750" y="5962650"/>
            <a:ext cx="7458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0" rIns="126000" bIns="0" anchor="ctr"/>
          <a:lstStyle/>
          <a:p>
            <a:pPr algn="r">
              <a:lnSpc>
                <a:spcPct val="120000"/>
              </a:lnSpc>
              <a:tabLst>
                <a:tab pos="4667250" algn="l"/>
              </a:tabLst>
            </a:pPr>
            <a:r>
              <a:rPr lang="ru-RU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Человек без общения – что птица без крыльев</a:t>
            </a:r>
            <a:r>
              <a:rPr lang="ru-RU" sz="180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pic>
        <p:nvPicPr>
          <p:cNvPr id="117807" name="Picture 47" descr="internet+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85750"/>
            <a:ext cx="5934075" cy="523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 descr="изЗемли инфор-ци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435100"/>
            <a:ext cx="1430338" cy="5599113"/>
          </a:xfrm>
          <a:prstGeom prst="rect">
            <a:avLst/>
          </a:prstGeom>
          <a:noFill/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-11113" y="2717800"/>
            <a:ext cx="1455738" cy="40274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-3175" y="6637338"/>
            <a:ext cx="1677988" cy="569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-17463" y="1411288"/>
            <a:ext cx="1597026" cy="1992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417638" y="2795588"/>
            <a:ext cx="139700" cy="4033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44" name="WordArt 8"/>
          <p:cNvSpPr>
            <a:spLocks noChangeArrowheads="1" noChangeShapeType="1" noTextEdit="1"/>
          </p:cNvSpPr>
          <p:nvPr/>
        </p:nvSpPr>
        <p:spPr bwMode="auto">
          <a:xfrm>
            <a:off x="266700" y="247650"/>
            <a:ext cx="715803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Способы подключения к Интернет</a:t>
            </a:r>
          </a:p>
        </p:txBody>
      </p:sp>
      <p:pic>
        <p:nvPicPr>
          <p:cNvPr id="142345" name="Picture 9" descr="провайдер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02" b="-3136"/>
          <a:stretch>
            <a:fillRect/>
          </a:stretch>
        </p:blipFill>
        <p:spPr bwMode="auto">
          <a:xfrm>
            <a:off x="7827963" y="0"/>
            <a:ext cx="1316037" cy="2249488"/>
          </a:xfrm>
          <a:prstGeom prst="rect">
            <a:avLst/>
          </a:prstGeom>
          <a:gradFill rotWithShape="1">
            <a:gsLst>
              <a:gs pos="0">
                <a:srgbClr val="AFCDFF"/>
              </a:gs>
              <a:gs pos="100000">
                <a:srgbClr val="E5E9FF">
                  <a:alpha val="14000"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7905750" y="177800"/>
            <a:ext cx="62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ru-RU" sz="800">
                <a:solidFill>
                  <a:schemeClr val="tx2"/>
                </a:solidFill>
                <a:latin typeface="Verdana" pitchFamily="34" charset="0"/>
              </a:rPr>
              <a:t>Сервер</a:t>
            </a:r>
            <a:br>
              <a:rPr lang="ru-RU" sz="80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800">
                <a:solidFill>
                  <a:schemeClr val="tx2"/>
                </a:solidFill>
                <a:latin typeface="Verdana" pitchFamily="34" charset="0"/>
              </a:rPr>
              <a:t>провайдера</a:t>
            </a:r>
            <a:endParaRPr lang="ru-RU" sz="9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0" y="723900"/>
            <a:ext cx="782955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2348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39175" y="6648450"/>
            <a:ext cx="228600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4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15400" y="6648450"/>
            <a:ext cx="228600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5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00950" y="6648450"/>
            <a:ext cx="971550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1866900" y="5678488"/>
            <a:ext cx="6972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400">
                <a:solidFill>
                  <a:srgbClr val="000074"/>
                </a:solidFill>
                <a:latin typeface="Arial" charset="0"/>
              </a:rPr>
              <a:t>3, 4, 5 и др. способы подключения активно используются, но пока менее распространены</a:t>
            </a:r>
          </a:p>
        </p:txBody>
      </p:sp>
      <p:sp>
        <p:nvSpPr>
          <p:cNvPr id="142353" name="AutoShape 17"/>
          <p:cNvSpPr>
            <a:spLocks noChangeArrowheads="1"/>
          </p:cNvSpPr>
          <p:nvPr/>
        </p:nvSpPr>
        <p:spPr bwMode="auto">
          <a:xfrm>
            <a:off x="1628775" y="2800350"/>
            <a:ext cx="7019925" cy="866775"/>
          </a:xfrm>
          <a:prstGeom prst="roundRect">
            <a:avLst>
              <a:gd name="adj" fmla="val 6398"/>
            </a:avLst>
          </a:prstGeom>
          <a:solidFill>
            <a:srgbClr val="FFFF99">
              <a:alpha val="48000"/>
            </a:srgbClr>
          </a:solidFill>
          <a:ln w="412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90000" tIns="10800" rIns="0" bIns="10800"/>
          <a:lstStyle/>
          <a:p>
            <a:pPr>
              <a:lnSpc>
                <a:spcPct val="130000"/>
              </a:lnSpc>
            </a:pPr>
            <a:r>
              <a:rPr lang="ru-RU" sz="1200" b="1">
                <a:solidFill>
                  <a:srgbClr val="000074"/>
                </a:solidFill>
                <a:latin typeface="Arial" charset="0"/>
              </a:rPr>
              <a:t>4-й способ.  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Мобильный телефон можно подключить к компьютеру и так осуществлять доступ в Интернет с  компьютера  ("мобильный в роли модема").  </a:t>
            </a:r>
            <a:br>
              <a:rPr lang="ru-RU" sz="1200">
                <a:solidFill>
                  <a:srgbClr val="000074"/>
                </a:solidFill>
                <a:latin typeface="Arial" charset="0"/>
              </a:rPr>
            </a:br>
            <a:r>
              <a:rPr lang="ru-RU" sz="1200">
                <a:solidFill>
                  <a:srgbClr val="000074"/>
                </a:solidFill>
                <a:latin typeface="Arial" charset="0"/>
              </a:rPr>
              <a:t>Способ хорош в командировке, путешествии, за пределами офиса</a:t>
            </a: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42355" name="Group 19"/>
          <p:cNvGrpSpPr>
            <a:grpSpLocks/>
          </p:cNvGrpSpPr>
          <p:nvPr/>
        </p:nvGrpSpPr>
        <p:grpSpPr bwMode="auto">
          <a:xfrm>
            <a:off x="1752600" y="4343400"/>
            <a:ext cx="7400925" cy="704850"/>
            <a:chOff x="786" y="3660"/>
            <a:chExt cx="4662" cy="384"/>
          </a:xfrm>
        </p:grpSpPr>
        <p:sp>
          <p:nvSpPr>
            <p:cNvPr id="142356" name="AutoShape 20"/>
            <p:cNvSpPr>
              <a:spLocks noChangeArrowheads="1"/>
            </p:cNvSpPr>
            <p:nvPr/>
          </p:nvSpPr>
          <p:spPr bwMode="auto">
            <a:xfrm>
              <a:off x="1026" y="3660"/>
              <a:ext cx="4422" cy="384"/>
            </a:xfrm>
            <a:prstGeom prst="roundRect">
              <a:avLst>
                <a:gd name="adj" fmla="val 6398"/>
              </a:avLst>
            </a:prstGeom>
            <a:solidFill>
              <a:srgbClr val="FFCC00">
                <a:alpha val="12000"/>
              </a:srgbClr>
            </a:solidFill>
            <a:ln w="41275" algn="ctr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lIns="90000" tIns="10800" rIns="0" bIns="10800"/>
            <a:lstStyle/>
            <a:p>
              <a:pPr marL="180975">
                <a:lnSpc>
                  <a:spcPct val="130000"/>
                </a:lnSpc>
              </a:pPr>
              <a:r>
                <a:rPr lang="ru-RU" sz="1200" b="1">
                  <a:solidFill>
                    <a:srgbClr val="000074"/>
                  </a:solidFill>
                  <a:latin typeface="Arial" charset="0"/>
                </a:rPr>
                <a:t>5-й способ </a:t>
              </a:r>
              <a:r>
                <a:rPr lang="ru-RU" sz="1200">
                  <a:solidFill>
                    <a:srgbClr val="000074"/>
                  </a:solidFill>
                  <a:latin typeface="Arial" charset="0"/>
                </a:rPr>
                <a:t>–</a:t>
              </a:r>
              <a:r>
                <a:rPr lang="ru-RU" sz="1200" b="1">
                  <a:solidFill>
                    <a:srgbClr val="000074"/>
                  </a:solidFill>
                  <a:latin typeface="Arial" charset="0"/>
                </a:rPr>
                <a:t> </a:t>
              </a:r>
              <a:r>
                <a:rPr lang="ru-RU" sz="1200">
                  <a:solidFill>
                    <a:srgbClr val="000074"/>
                  </a:solidFill>
                  <a:latin typeface="Arial" charset="0"/>
                </a:rPr>
                <a:t>для </a:t>
              </a:r>
              <a:r>
                <a:rPr lang="ru-RU" sz="1200" b="1">
                  <a:solidFill>
                    <a:srgbClr val="EA2700"/>
                  </a:solidFill>
                  <a:latin typeface="Arial" charset="0"/>
                </a:rPr>
                <a:t>ноутбуков</a:t>
              </a:r>
              <a:r>
                <a:rPr lang="ru-RU" sz="1200">
                  <a:solidFill>
                    <a:srgbClr val="000074"/>
                  </a:solidFill>
                  <a:latin typeface="Arial" charset="0"/>
                </a:rPr>
                <a:t>. В ПК встраивается спец. плата, поддерживающая технологию </a:t>
              </a:r>
              <a:r>
                <a:rPr lang="ru-RU" sz="1300" b="1">
                  <a:solidFill>
                    <a:srgbClr val="EA2700"/>
                  </a:solidFill>
                  <a:latin typeface="Arial" charset="0"/>
                </a:rPr>
                <a:t>Wi-Fi</a:t>
              </a:r>
              <a:r>
                <a:rPr lang="ru-RU" sz="1200" b="1">
                  <a:solidFill>
                    <a:srgbClr val="EA2700"/>
                  </a:solidFill>
                  <a:latin typeface="Arial" charset="0"/>
                </a:rPr>
                <a:t> </a:t>
              </a:r>
              <a:r>
                <a:rPr lang="ru-RU" sz="1200">
                  <a:solidFill>
                    <a:srgbClr val="000074"/>
                  </a:solidFill>
                  <a:latin typeface="Arial" charset="0"/>
                </a:rPr>
                <a:t>– для  беспроводного объединения ПК в сеть, в том числе для Интернет</a:t>
              </a:r>
            </a:p>
          </p:txBody>
        </p:sp>
        <p:sp>
          <p:nvSpPr>
            <p:cNvPr id="142357" name="Line 21"/>
            <p:cNvSpPr>
              <a:spLocks noChangeShapeType="1"/>
            </p:cNvSpPr>
            <p:nvPr/>
          </p:nvSpPr>
          <p:spPr bwMode="auto">
            <a:xfrm rot="16200000" flipV="1">
              <a:off x="907" y="3653"/>
              <a:ext cx="0" cy="24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42358" name="AutoShape 22"/>
          <p:cNvSpPr>
            <a:spLocks noChangeArrowheads="1"/>
          </p:cNvSpPr>
          <p:nvPr/>
        </p:nvSpPr>
        <p:spPr bwMode="auto">
          <a:xfrm>
            <a:off x="266700" y="1152525"/>
            <a:ext cx="7324725" cy="1181100"/>
          </a:xfrm>
          <a:prstGeom prst="roundRect">
            <a:avLst>
              <a:gd name="adj" fmla="val 6398"/>
            </a:avLst>
          </a:prstGeom>
          <a:solidFill>
            <a:srgbClr val="FFCC00">
              <a:alpha val="21001"/>
            </a:srgbClr>
          </a:solidFill>
          <a:ln w="412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54000" tIns="10800" rIns="0" bIns="10800"/>
          <a:lstStyle/>
          <a:p>
            <a:pPr algn="ctr">
              <a:lnSpc>
                <a:spcPct val="130000"/>
              </a:lnSpc>
            </a:pPr>
            <a:r>
              <a:rPr lang="ru-RU" sz="1200" b="1">
                <a:solidFill>
                  <a:srgbClr val="000074"/>
                </a:solidFill>
                <a:latin typeface="Arial" charset="0"/>
              </a:rPr>
              <a:t>3-й способ подключения  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(</a:t>
            </a:r>
            <a:r>
              <a:rPr lang="ru-RU" sz="1200" b="1">
                <a:solidFill>
                  <a:srgbClr val="000074"/>
                </a:solidFill>
                <a:latin typeface="Arial" charset="0"/>
              </a:rPr>
              <a:t>беспроводной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)  –  через </a:t>
            </a:r>
            <a:r>
              <a:rPr lang="ru-RU" sz="1300" b="1">
                <a:solidFill>
                  <a:srgbClr val="CC0000"/>
                </a:solidFill>
                <a:latin typeface="Arial" charset="0"/>
              </a:rPr>
              <a:t>операторов сотовой связи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ru-RU" sz="1200">
                <a:solidFill>
                  <a:srgbClr val="000074"/>
                </a:solidFill>
                <a:latin typeface="Arial" charset="0"/>
              </a:rPr>
              <a:t>Мобильные телефоны поддерживают доступ в Интернет по протоколу </a:t>
            </a:r>
            <a:r>
              <a:rPr lang="ru-RU" sz="1300" b="1">
                <a:solidFill>
                  <a:srgbClr val="CC0000"/>
                </a:solidFill>
                <a:latin typeface="Arial" charset="0"/>
              </a:rPr>
              <a:t>WAP</a:t>
            </a:r>
            <a:r>
              <a:rPr lang="ru-RU" sz="1200">
                <a:solidFill>
                  <a:srgbClr val="000074"/>
                </a:solidFill>
                <a:latin typeface="Arial" charset="0"/>
              </a:rPr>
              <a:t> (Wireless Application Protocol) - протокол беспроводного доступа. </a:t>
            </a:r>
            <a:br>
              <a:rPr lang="ru-RU" sz="1200">
                <a:solidFill>
                  <a:srgbClr val="000074"/>
                </a:solidFill>
                <a:latin typeface="Arial" charset="0"/>
              </a:rPr>
            </a:br>
            <a:r>
              <a:rPr lang="ru-RU" sz="1200">
                <a:solidFill>
                  <a:srgbClr val="000074"/>
                </a:solidFill>
                <a:latin typeface="Arial" charset="0"/>
              </a:rPr>
              <a:t>В Интернет есть  спец. страницы, оптимизированные для просмотра с мобильных телефонов.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/>
      <p:bldP spid="142352" grpId="0"/>
      <p:bldP spid="142353" grpId="0" animBg="1"/>
      <p:bldP spid="1423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 descr="Алмазная решетка (точечная)"/>
          <p:cNvSpPr>
            <a:spLocks noChangeArrowheads="1"/>
          </p:cNvSpPr>
          <p:nvPr/>
        </p:nvSpPr>
        <p:spPr bwMode="auto">
          <a:xfrm>
            <a:off x="0" y="6645275"/>
            <a:ext cx="9144000" cy="212725"/>
          </a:xfrm>
          <a:prstGeom prst="rect">
            <a:avLst/>
          </a:prstGeom>
          <a:pattFill prst="dotDmnd">
            <a:fgClr>
              <a:srgbClr val="B2C1EA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554355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17525" y="2020888"/>
            <a:ext cx="8229600" cy="3089275"/>
          </a:xfrm>
          <a:prstGeom prst="ellipse">
            <a:avLst/>
          </a:prstGeom>
          <a:gradFill rotWithShape="1">
            <a:gsLst>
              <a:gs pos="0">
                <a:schemeClr val="accent2">
                  <a:alpha val="73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752600" y="2667000"/>
            <a:ext cx="1905000" cy="533400"/>
          </a:xfrm>
          <a:prstGeom prst="line">
            <a:avLst/>
          </a:prstGeom>
          <a:noFill/>
          <a:ln w="28575">
            <a:solidFill>
              <a:srgbClr val="5483E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440238" y="1787525"/>
            <a:ext cx="76200" cy="1219200"/>
          </a:xfrm>
          <a:prstGeom prst="line">
            <a:avLst/>
          </a:prstGeom>
          <a:noFill/>
          <a:ln w="28575">
            <a:solidFill>
              <a:srgbClr val="5483E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5638800" y="2590800"/>
            <a:ext cx="1600200" cy="685800"/>
          </a:xfrm>
          <a:prstGeom prst="line">
            <a:avLst/>
          </a:prstGeom>
          <a:noFill/>
          <a:ln w="28575">
            <a:solidFill>
              <a:srgbClr val="5483E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2057400" y="3581400"/>
            <a:ext cx="1676400" cy="1066800"/>
          </a:xfrm>
          <a:prstGeom prst="line">
            <a:avLst/>
          </a:prstGeom>
          <a:noFill/>
          <a:ln w="28575">
            <a:solidFill>
              <a:srgbClr val="5483E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 flipV="1">
            <a:off x="5348288" y="3732213"/>
            <a:ext cx="1509712" cy="1144587"/>
          </a:xfrm>
          <a:prstGeom prst="line">
            <a:avLst/>
          </a:prstGeom>
          <a:noFill/>
          <a:ln w="28575">
            <a:solidFill>
              <a:srgbClr val="5483E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719138"/>
            <a:ext cx="8218488" cy="25400"/>
          </a:xfrm>
          <a:prstGeom prst="rect">
            <a:avLst/>
          </a:prstGeom>
          <a:gradFill rotWithShape="0">
            <a:gsLst>
              <a:gs pos="0">
                <a:srgbClr val="B2CAE8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8DA8D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3824288" y="2544763"/>
            <a:ext cx="1473200" cy="1368425"/>
            <a:chOff x="2503" y="1798"/>
            <a:chExt cx="814" cy="756"/>
          </a:xfrm>
        </p:grpSpPr>
        <p:pic>
          <p:nvPicPr>
            <p:cNvPr id="44045" name="Picture 13" descr="Земн_шар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3" y="1798"/>
              <a:ext cx="814" cy="756"/>
            </a:xfrm>
            <a:prstGeom prst="rect">
              <a:avLst/>
            </a:prstGeom>
            <a:noFill/>
          </p:spPr>
        </p:pic>
        <p:sp>
          <p:nvSpPr>
            <p:cNvPr id="44046" name="Oval 14"/>
            <p:cNvSpPr>
              <a:spLocks noChangeArrowheads="1"/>
            </p:cNvSpPr>
            <p:nvPr/>
          </p:nvSpPr>
          <p:spPr bwMode="auto">
            <a:xfrm>
              <a:off x="2566" y="1832"/>
              <a:ext cx="693" cy="68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6762750" y="1941513"/>
            <a:ext cx="2262188" cy="1487487"/>
          </a:xfrm>
          <a:prstGeom prst="can">
            <a:avLst>
              <a:gd name="adj" fmla="val 21273"/>
            </a:avLst>
          </a:prstGeom>
          <a:gradFill rotWithShape="0">
            <a:gsLst>
              <a:gs pos="0">
                <a:schemeClr val="bg1"/>
              </a:gs>
              <a:gs pos="100000">
                <a:srgbClr val="C6D8EE"/>
              </a:gs>
            </a:gsLst>
            <a:lin ang="0" scaled="1"/>
          </a:gradFill>
          <a:ln w="9525">
            <a:solidFill>
              <a:srgbClr val="D1E8FF"/>
            </a:solidFill>
            <a:round/>
            <a:headEnd/>
            <a:tailEnd/>
          </a:ln>
          <a:effectLst>
            <a:outerShdw dist="45791" dir="2021404" algn="ctr" rotWithShape="0">
              <a:srgbClr val="D1E8FF">
                <a:alpha val="50000"/>
              </a:srgbClr>
            </a:outerShdw>
          </a:effectLst>
        </p:spPr>
        <p:txBody>
          <a:bodyPr lIns="0" rIns="0" anchor="ctr"/>
          <a:lstStyle/>
          <a:p>
            <a:pPr algn="ctr">
              <a:lnSpc>
                <a:spcPct val="140000"/>
              </a:lnSpc>
            </a:pPr>
            <a:r>
              <a:rPr lang="ru-RU" sz="19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ICQ</a:t>
            </a:r>
            <a:r>
              <a:rPr lang="en-US" sz="19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19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900">
                <a:solidFill>
                  <a:srgbClr val="003FBC"/>
                </a:solidFill>
                <a:latin typeface="Arial" charset="0"/>
              </a:rPr>
              <a:t>- </a:t>
            </a:r>
            <a:r>
              <a:rPr lang="ru-RU" sz="900">
                <a:solidFill>
                  <a:srgbClr val="003FBC"/>
                </a:solidFill>
                <a:latin typeface="Arial" charset="0"/>
              </a:rPr>
              <a:t>служба общения в реальном времени (пользователи на клавиатуре оперативно набирают и обмениваются текстовыми сообщениями, репликами)  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6551613" y="4343400"/>
            <a:ext cx="2324100" cy="1266825"/>
          </a:xfrm>
          <a:prstGeom prst="can">
            <a:avLst>
              <a:gd name="adj" fmla="val 13782"/>
            </a:avLst>
          </a:prstGeom>
          <a:gradFill rotWithShape="0">
            <a:gsLst>
              <a:gs pos="0">
                <a:schemeClr val="bg1"/>
              </a:gs>
              <a:gs pos="100000">
                <a:srgbClr val="C6D8EE"/>
              </a:gs>
            </a:gsLst>
            <a:lin ang="0" scaled="1"/>
          </a:gradFill>
          <a:ln w="9525">
            <a:solidFill>
              <a:srgbClr val="D1E8FF"/>
            </a:solidFill>
            <a:round/>
            <a:headEnd/>
            <a:tailEnd/>
          </a:ln>
          <a:effectLst>
            <a:outerShdw dist="45791" dir="2021404" algn="ctr" rotWithShape="0">
              <a:srgbClr val="D1E8FF">
                <a:alpha val="50000"/>
              </a:srgbClr>
            </a:outerShdw>
          </a:effectLst>
        </p:spPr>
        <p:txBody>
          <a:bodyPr lIns="0" rIns="0" anchor="ctr"/>
          <a:lstStyle/>
          <a:p>
            <a:pPr algn="ctr">
              <a:lnSpc>
                <a:spcPct val="140000"/>
              </a:lnSpc>
            </a:pPr>
            <a:r>
              <a:rPr lang="en-US" sz="19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Usenet, News</a:t>
            </a:r>
            <a:br>
              <a:rPr lang="en-US" sz="19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">
                <a:solidFill>
                  <a:srgbClr val="003FBC"/>
                </a:solidFill>
                <a:latin typeface="Arial" charset="0"/>
              </a:rPr>
              <a:t>телеконференции, группы новостей – разновидность сетевой газеты или </a:t>
            </a:r>
            <a:r>
              <a:rPr lang="en-US" sz="900">
                <a:solidFill>
                  <a:srgbClr val="003FBC"/>
                </a:solidFill>
                <a:latin typeface="Arial" charset="0"/>
              </a:rPr>
              <a:t/>
            </a:r>
            <a:br>
              <a:rPr lang="en-US" sz="900">
                <a:solidFill>
                  <a:srgbClr val="003FBC"/>
                </a:solidFill>
                <a:latin typeface="Arial" charset="0"/>
              </a:rPr>
            </a:br>
            <a:r>
              <a:rPr lang="ru-RU" sz="900">
                <a:solidFill>
                  <a:srgbClr val="003FBC"/>
                </a:solidFill>
                <a:latin typeface="Arial" charset="0"/>
              </a:rPr>
              <a:t>доски объявлений </a:t>
            </a:r>
          </a:p>
        </p:txBody>
      </p:sp>
      <p:pic>
        <p:nvPicPr>
          <p:cNvPr id="44051" name="Picture 19" descr="ПК Не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8" r="18428"/>
          <a:stretch>
            <a:fillRect/>
          </a:stretch>
        </p:blipFill>
        <p:spPr bwMode="auto">
          <a:xfrm>
            <a:off x="7953375" y="22225"/>
            <a:ext cx="1179513" cy="969963"/>
          </a:xfrm>
          <a:prstGeom prst="rect">
            <a:avLst/>
          </a:prstGeom>
          <a:noFill/>
        </p:spPr>
      </p:pic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8167688" y="5348288"/>
            <a:ext cx="577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i="1">
                <a:solidFill>
                  <a:srgbClr val="7798D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news</a:t>
            </a:r>
            <a:r>
              <a:rPr lang="ru-RU" sz="1200" i="1">
                <a:solidFill>
                  <a:srgbClr val="7798D3"/>
                </a:solidFill>
                <a:latin typeface="Arial" charset="0"/>
              </a:rPr>
              <a:t>:</a:t>
            </a:r>
          </a:p>
        </p:txBody>
      </p:sp>
      <p:sp>
        <p:nvSpPr>
          <p:cNvPr id="44056" name="AutoShape 2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7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266700" y="228600"/>
            <a:ext cx="767715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Какие услуги предоставляет Интернет?</a:t>
            </a:r>
          </a:p>
        </p:txBody>
      </p:sp>
      <p:sp>
        <p:nvSpPr>
          <p:cNvPr id="44060" name="AutoShap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96150" y="662940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47675" y="6162675"/>
            <a:ext cx="813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A50021"/>
                </a:solidFill>
                <a:latin typeface="Arial" charset="0"/>
              </a:rPr>
              <a:t>Службы (сервисы)</a:t>
            </a:r>
            <a:r>
              <a:rPr lang="ru-RU" sz="1400">
                <a:solidFill>
                  <a:srgbClr val="262674"/>
                </a:solidFill>
                <a:latin typeface="Arial" charset="0"/>
              </a:rPr>
              <a:t> Интернет – это виды услуг, которые оказываются </a:t>
            </a:r>
            <a:r>
              <a:rPr lang="ru-RU" sz="1400">
                <a:solidFill>
                  <a:srgbClr val="A50021"/>
                </a:solidFill>
                <a:latin typeface="Arial" charset="0"/>
              </a:rPr>
              <a:t>серверами</a:t>
            </a:r>
            <a:r>
              <a:rPr lang="ru-RU" sz="1400">
                <a:solidFill>
                  <a:srgbClr val="262674"/>
                </a:solidFill>
                <a:latin typeface="Arial" charset="0"/>
              </a:rPr>
              <a:t> сети Интернет. 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179388" y="1952625"/>
            <a:ext cx="2381250" cy="1200150"/>
          </a:xfrm>
          <a:prstGeom prst="can">
            <a:avLst>
              <a:gd name="adj" fmla="val 13782"/>
            </a:avLst>
          </a:prstGeom>
          <a:gradFill rotWithShape="0">
            <a:gsLst>
              <a:gs pos="0">
                <a:schemeClr val="bg1"/>
              </a:gs>
              <a:gs pos="100000">
                <a:srgbClr val="C6D8EE"/>
              </a:gs>
            </a:gsLst>
            <a:lin ang="0" scaled="1"/>
          </a:gradFill>
          <a:ln w="9525">
            <a:solidFill>
              <a:srgbClr val="D1E8FF"/>
            </a:solidFill>
            <a:round/>
            <a:headEnd/>
            <a:tailEnd/>
          </a:ln>
          <a:effectLst>
            <a:outerShdw dist="45791" dir="2021404" algn="ctr" rotWithShape="0">
              <a:srgbClr val="D1E8FF">
                <a:alpha val="50000"/>
              </a:srgbClr>
            </a:outerShdw>
          </a:effectLst>
        </p:spPr>
        <p:txBody>
          <a:bodyPr lIns="0" rIns="0" anchor="ctr"/>
          <a:lstStyle/>
          <a:p>
            <a:pPr algn="ctr">
              <a:lnSpc>
                <a:spcPct val="130000"/>
              </a:lnSpc>
            </a:pPr>
            <a:r>
              <a:rPr lang="en-US" sz="20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WWW</a:t>
            </a:r>
            <a:r>
              <a:rPr lang="en-US" sz="1900" b="1">
                <a:solidFill>
                  <a:srgbClr val="333399"/>
                </a:solidFill>
                <a:latin typeface="Arial" charset="0"/>
              </a:rPr>
              <a:t> </a:t>
            </a:r>
            <a:br>
              <a:rPr lang="en-US" sz="1900" b="1">
                <a:solidFill>
                  <a:srgbClr val="333399"/>
                </a:solidFill>
                <a:latin typeface="Arial" charset="0"/>
              </a:rPr>
            </a:br>
            <a:r>
              <a:rPr lang="ru-RU" sz="900">
                <a:solidFill>
                  <a:srgbClr val="003FBC"/>
                </a:solidFill>
                <a:latin typeface="Arial" charset="0"/>
              </a:rPr>
              <a:t> </a:t>
            </a:r>
            <a:r>
              <a:rPr lang="en-US" sz="900">
                <a:solidFill>
                  <a:srgbClr val="003FBC"/>
                </a:solidFill>
                <a:latin typeface="Arial" charset="0"/>
              </a:rPr>
              <a:t>- </a:t>
            </a:r>
            <a:r>
              <a:rPr lang="ru-RU" sz="900">
                <a:solidFill>
                  <a:srgbClr val="003FBC"/>
                </a:solidFill>
                <a:latin typeface="Arial" charset="0"/>
              </a:rPr>
              <a:t>всемирная паутина – служба поиска и просмотра гипертекстовых документов, включающих в себя графику, звук и видео 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1828800" y="2290763"/>
            <a:ext cx="682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i="1">
                <a:solidFill>
                  <a:srgbClr val="7798D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</a:t>
            </a:r>
            <a:r>
              <a:rPr lang="ru-RU" sz="1200" b="1" i="1">
                <a:solidFill>
                  <a:srgbClr val="7798D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3436938" y="1038225"/>
            <a:ext cx="2324100" cy="1019175"/>
          </a:xfrm>
          <a:prstGeom prst="can">
            <a:avLst>
              <a:gd name="adj" fmla="val 17444"/>
            </a:avLst>
          </a:prstGeom>
          <a:gradFill rotWithShape="0">
            <a:gsLst>
              <a:gs pos="0">
                <a:schemeClr val="bg1"/>
              </a:gs>
              <a:gs pos="100000">
                <a:srgbClr val="C6D8EE"/>
              </a:gs>
            </a:gsLst>
            <a:lin ang="0" scaled="1"/>
          </a:gradFill>
          <a:ln w="9525">
            <a:solidFill>
              <a:srgbClr val="D1E8FF"/>
            </a:solidFill>
            <a:round/>
            <a:headEnd/>
            <a:tailEnd/>
          </a:ln>
          <a:effectLst>
            <a:outerShdw dist="45791" dir="2021404" algn="ctr" rotWithShape="0">
              <a:srgbClr val="D1E8FF">
                <a:alpha val="50000"/>
              </a:srgbClr>
            </a:outerShdw>
          </a:effectLst>
        </p:spPr>
        <p:txBody>
          <a:bodyPr lIns="0" rIns="0" anchor="ctr"/>
          <a:lstStyle/>
          <a:p>
            <a:pPr algn="ctr">
              <a:lnSpc>
                <a:spcPct val="140000"/>
              </a:lnSpc>
            </a:pPr>
            <a:r>
              <a:rPr lang="en-US" sz="19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E-mail</a:t>
            </a:r>
            <a:br>
              <a:rPr lang="en-US" sz="19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">
                <a:solidFill>
                  <a:srgbClr val="003FBC"/>
                </a:solidFill>
                <a:latin typeface="Arial" charset="0"/>
              </a:rPr>
              <a:t>электронная почта – служба передачи электронных сообщений 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010150" y="1338263"/>
            <a:ext cx="682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i="1">
                <a:solidFill>
                  <a:srgbClr val="7798D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@</a:t>
            </a:r>
            <a:endParaRPr lang="ru-RU" sz="1200" b="1" i="1">
              <a:solidFill>
                <a:srgbClr val="7798D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369888" y="4391025"/>
            <a:ext cx="2019300" cy="1028700"/>
            <a:chOff x="4271" y="1590"/>
            <a:chExt cx="1272" cy="648"/>
          </a:xfrm>
        </p:grpSpPr>
        <p:sp>
          <p:nvSpPr>
            <p:cNvPr id="98312" name="AutoShape 8"/>
            <p:cNvSpPr>
              <a:spLocks noChangeArrowheads="1"/>
            </p:cNvSpPr>
            <p:nvPr/>
          </p:nvSpPr>
          <p:spPr bwMode="auto">
            <a:xfrm>
              <a:off x="4271" y="1590"/>
              <a:ext cx="1272" cy="648"/>
            </a:xfrm>
            <a:prstGeom prst="can">
              <a:avLst>
                <a:gd name="adj" fmla="val 2392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6D8EE"/>
                </a:gs>
              </a:gsLst>
              <a:lin ang="0" scaled="1"/>
            </a:gradFill>
            <a:ln w="9525">
              <a:solidFill>
                <a:srgbClr val="D1E8FF"/>
              </a:solidFill>
              <a:round/>
              <a:headEnd/>
              <a:tailEnd/>
            </a:ln>
            <a:effectLst>
              <a:outerShdw dist="45791" dir="2021404" algn="ctr" rotWithShape="0">
                <a:srgbClr val="D1E8FF">
                  <a:alpha val="50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lnSpc>
                  <a:spcPct val="140000"/>
                </a:lnSpc>
              </a:pPr>
              <a:r>
                <a:rPr lang="en-US" sz="1900" b="1">
                  <a:solidFill>
                    <a:srgbClr val="DE5A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FTP</a:t>
              </a:r>
              <a:br>
                <a:rPr lang="en-US" sz="1900" b="1">
                  <a:solidFill>
                    <a:srgbClr val="DE5A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1000">
                  <a:solidFill>
                    <a:srgbClr val="003FBC"/>
                  </a:solidFill>
                  <a:latin typeface="Arial" charset="0"/>
                </a:rPr>
                <a:t>- </a:t>
              </a:r>
              <a:r>
                <a:rPr lang="ru-RU" sz="1000">
                  <a:solidFill>
                    <a:srgbClr val="003FBC"/>
                  </a:solidFill>
                  <a:latin typeface="Arial" charset="0"/>
                </a:rPr>
                <a:t>служба передачи файлов </a:t>
              </a:r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5099" y="1857"/>
              <a:ext cx="3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>
                  <a:solidFill>
                    <a:srgbClr val="7798D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ftp</a:t>
              </a:r>
              <a:r>
                <a:rPr lang="ru-RU" sz="1400">
                  <a:solidFill>
                    <a:srgbClr val="7798D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:</a:t>
              </a:r>
            </a:p>
          </p:txBody>
        </p:sp>
      </p:grp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4478338" y="3749675"/>
            <a:ext cx="76200" cy="1219200"/>
          </a:xfrm>
          <a:prstGeom prst="line">
            <a:avLst/>
          </a:prstGeom>
          <a:noFill/>
          <a:ln w="28575">
            <a:solidFill>
              <a:srgbClr val="5483E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2" name="WordArt 20"/>
          <p:cNvSpPr>
            <a:spLocks noChangeArrowheads="1" noChangeShapeType="1" noTextEdit="1"/>
          </p:cNvSpPr>
          <p:nvPr/>
        </p:nvSpPr>
        <p:spPr bwMode="auto">
          <a:xfrm>
            <a:off x="2201863" y="2967038"/>
            <a:ext cx="4756150" cy="1541462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21324208"/>
                <a:gd name="adj2" fmla="val 40648"/>
              </a:avLst>
            </a:prstTxWarp>
          </a:bodyPr>
          <a:lstStyle/>
          <a:p>
            <a:pPr algn="ctr"/>
            <a:r>
              <a:rPr lang="ru-RU" sz="3600" kern="10" spc="216">
                <a:ln w="31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E5A00"/>
                </a:solidFill>
                <a:effectLst>
                  <a:outerShdw dist="35921" dir="2700000" algn="ctr" rotWithShape="0">
                    <a:srgbClr val="000074"/>
                  </a:outerShdw>
                </a:effectLst>
                <a:latin typeface="Arial"/>
                <a:cs typeface="Arial"/>
              </a:rPr>
              <a:t>Услуги  Интернет</a:t>
            </a:r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3541713" y="4943475"/>
            <a:ext cx="2019300" cy="1028700"/>
          </a:xfrm>
          <a:prstGeom prst="can">
            <a:avLst>
              <a:gd name="adj" fmla="val 17440"/>
            </a:avLst>
          </a:prstGeom>
          <a:gradFill rotWithShape="0">
            <a:gsLst>
              <a:gs pos="0">
                <a:schemeClr val="bg1"/>
              </a:gs>
              <a:gs pos="100000">
                <a:srgbClr val="C6D8EE"/>
              </a:gs>
            </a:gsLst>
            <a:lin ang="0" scaled="1"/>
          </a:gradFill>
          <a:ln w="9525">
            <a:solidFill>
              <a:srgbClr val="D1E8FF"/>
            </a:solidFill>
            <a:round/>
            <a:headEnd/>
            <a:tailEnd/>
          </a:ln>
          <a:effectLst>
            <a:outerShdw dist="45791" dir="2021404" algn="ctr" rotWithShape="0">
              <a:srgbClr val="D1E8FF">
                <a:alpha val="50000"/>
              </a:srgbClr>
            </a:outerShdw>
          </a:effectLst>
        </p:spPr>
        <p:txBody>
          <a:bodyPr lIns="0" rIns="0" anchor="ctr"/>
          <a:lstStyle/>
          <a:p>
            <a:pPr algn="ctr">
              <a:lnSpc>
                <a:spcPct val="140000"/>
              </a:lnSpc>
            </a:pPr>
            <a:r>
              <a:rPr lang="ru-RU" sz="1900" b="1">
                <a:solidFill>
                  <a:srgbClr val="DE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Telnet</a:t>
            </a:r>
            <a:r>
              <a:rPr lang="ru-RU"/>
              <a:t> </a:t>
            </a:r>
            <a:r>
              <a:rPr lang="en-US"/>
              <a:t/>
            </a:r>
            <a:br>
              <a:rPr lang="en-US"/>
            </a:br>
            <a:r>
              <a:rPr lang="ru-RU" sz="1000">
                <a:solidFill>
                  <a:srgbClr val="003FBC"/>
                </a:solidFill>
                <a:latin typeface="Arial" charset="0"/>
              </a:rPr>
              <a:t>– служба удаленного доступа к компьютерам.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9" grpId="0" animBg="1"/>
      <p:bldP spid="98308" grpId="0"/>
      <p:bldP spid="44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58" name="Rectangle 294"/>
          <p:cNvSpPr>
            <a:spLocks noChangeArrowheads="1"/>
          </p:cNvSpPr>
          <p:nvPr/>
        </p:nvSpPr>
        <p:spPr bwMode="auto">
          <a:xfrm>
            <a:off x="7191375" y="180975"/>
            <a:ext cx="1952625" cy="1123950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339" name="Rectangle 275"/>
          <p:cNvSpPr>
            <a:spLocks noChangeArrowheads="1"/>
          </p:cNvSpPr>
          <p:nvPr/>
        </p:nvSpPr>
        <p:spPr bwMode="auto">
          <a:xfrm>
            <a:off x="215900" y="5210175"/>
            <a:ext cx="8928100" cy="1647825"/>
          </a:xfrm>
          <a:prstGeom prst="rect">
            <a:avLst/>
          </a:prstGeom>
          <a:gradFill rotWithShape="0">
            <a:gsLst>
              <a:gs pos="0">
                <a:srgbClr val="200050"/>
              </a:gs>
              <a:gs pos="100000">
                <a:srgbClr val="0000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none"/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041400" y="5084763"/>
            <a:ext cx="4276725" cy="11112"/>
          </a:xfrm>
          <a:prstGeom prst="rect">
            <a:avLst/>
          </a:prstGeom>
          <a:gradFill rotWithShape="0">
            <a:gsLst>
              <a:gs pos="0">
                <a:srgbClr val="B2CAE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757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8326" name="Rectangle 262"/>
          <p:cNvSpPr>
            <a:spLocks noChangeArrowheads="1"/>
          </p:cNvSpPr>
          <p:nvPr/>
        </p:nvSpPr>
        <p:spPr bwMode="auto">
          <a:xfrm>
            <a:off x="1054100" y="6858000"/>
            <a:ext cx="8089900" cy="347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tIns="0" bIns="0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200">
                <a:solidFill>
                  <a:srgbClr val="1C3054"/>
                </a:solidFill>
                <a:latin typeface="Arial" charset="0"/>
              </a:rPr>
              <a:t> </a:t>
            </a:r>
            <a:r>
              <a:rPr lang="ru-RU" sz="1000">
                <a:solidFill>
                  <a:srgbClr val="000066"/>
                </a:solidFill>
                <a:latin typeface="Arial" charset="0"/>
              </a:rPr>
              <a:t>Понятие и структура </a:t>
            </a:r>
            <a:r>
              <a:rPr lang="en-US" sz="1000">
                <a:solidFill>
                  <a:srgbClr val="000066"/>
                </a:solidFill>
                <a:latin typeface="Arial" charset="0"/>
              </a:rPr>
              <a:t>web-</a:t>
            </a:r>
            <a:r>
              <a:rPr lang="ru-RU" sz="1000">
                <a:solidFill>
                  <a:srgbClr val="000066"/>
                </a:solidFill>
                <a:latin typeface="Arial" charset="0"/>
              </a:rPr>
              <a:t>документа, сайта.             Навигация </a:t>
            </a:r>
            <a:r>
              <a:rPr lang="en-US" sz="10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1000">
                <a:solidFill>
                  <a:srgbClr val="000066"/>
                </a:solidFill>
                <a:latin typeface="Arial" charset="0"/>
              </a:rPr>
              <a:t>в </a:t>
            </a:r>
            <a:r>
              <a:rPr lang="en-US" sz="1000">
                <a:solidFill>
                  <a:srgbClr val="000066"/>
                </a:solidFill>
                <a:latin typeface="Arial" charset="0"/>
              </a:rPr>
              <a:t> WWW</a:t>
            </a:r>
            <a:endParaRPr lang="ru-RU" sz="1000">
              <a:solidFill>
                <a:srgbClr val="000066"/>
              </a:solidFill>
              <a:latin typeface="Arial" charset="0"/>
            </a:endParaRPr>
          </a:p>
          <a:p>
            <a:pPr marL="180975" indent="-180975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000">
                <a:solidFill>
                  <a:srgbClr val="000066"/>
                </a:solidFill>
                <a:latin typeface="Arial" charset="0"/>
              </a:rPr>
              <a:t> Программа просмотра </a:t>
            </a:r>
            <a:r>
              <a:rPr lang="en-US" sz="1000">
                <a:solidFill>
                  <a:srgbClr val="000066"/>
                </a:solidFill>
                <a:latin typeface="Arial" charset="0"/>
              </a:rPr>
              <a:t>web-</a:t>
            </a:r>
            <a:r>
              <a:rPr lang="ru-RU" sz="1000">
                <a:solidFill>
                  <a:srgbClr val="000066"/>
                </a:solidFill>
                <a:latin typeface="Arial" charset="0"/>
              </a:rPr>
              <a:t>страниц.                       Понятие, функции </a:t>
            </a:r>
            <a:r>
              <a:rPr lang="en-US" sz="1000">
                <a:solidFill>
                  <a:srgbClr val="000066"/>
                </a:solidFill>
                <a:latin typeface="Arial" charset="0"/>
              </a:rPr>
              <a:t>web</a:t>
            </a:r>
            <a:r>
              <a:rPr lang="ru-RU" sz="1000">
                <a:solidFill>
                  <a:srgbClr val="000066"/>
                </a:solidFill>
                <a:latin typeface="Arial" charset="0"/>
              </a:rPr>
              <a:t>-клиента и </a:t>
            </a:r>
            <a:r>
              <a:rPr lang="en-US" sz="1000">
                <a:solidFill>
                  <a:srgbClr val="000066"/>
                </a:solidFill>
                <a:latin typeface="Arial" charset="0"/>
              </a:rPr>
              <a:t>web</a:t>
            </a:r>
            <a:r>
              <a:rPr lang="ru-RU" sz="1000">
                <a:solidFill>
                  <a:srgbClr val="000066"/>
                </a:solidFill>
                <a:latin typeface="Arial" charset="0"/>
              </a:rPr>
              <a:t>-сервера</a:t>
            </a:r>
          </a:p>
        </p:txBody>
      </p:sp>
      <p:sp>
        <p:nvSpPr>
          <p:cNvPr id="88331" name="Text Box 26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200525" y="295275"/>
            <a:ext cx="4943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95350" indent="-895350"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Интернет:  определение, отличие от традиционных сетей, значение</a:t>
            </a:r>
          </a:p>
        </p:txBody>
      </p:sp>
      <p:sp>
        <p:nvSpPr>
          <p:cNvPr id="88333" name="Text Box 26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76750" y="809625"/>
            <a:ext cx="4524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Информационные и коммуникационные услуги Интернет</a:t>
            </a:r>
          </a:p>
        </p:txBody>
      </p:sp>
      <p:sp>
        <p:nvSpPr>
          <p:cNvPr id="88334" name="Text Box 27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133475"/>
            <a:ext cx="2533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Интернет как глобальная сеть</a:t>
            </a:r>
          </a:p>
        </p:txBody>
      </p:sp>
      <p:sp>
        <p:nvSpPr>
          <p:cNvPr id="88335" name="AutoShape 27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38925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336" name="AutoShape 27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38925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330" name="Rectangle 266"/>
          <p:cNvSpPr>
            <a:spLocks noChangeArrowheads="1"/>
          </p:cNvSpPr>
          <p:nvPr/>
        </p:nvSpPr>
        <p:spPr bwMode="auto">
          <a:xfrm>
            <a:off x="3905250" y="0"/>
            <a:ext cx="5238750" cy="1714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DCF0">
                  <a:alpha val="67000"/>
                </a:srgbClr>
              </a:gs>
            </a:gsLst>
            <a:lin ang="0" scaled="1"/>
          </a:gradFill>
          <a:ln w="9525">
            <a:solidFill>
              <a:srgbClr val="88A5D8"/>
            </a:solidFill>
            <a:miter lim="800000"/>
            <a:headEnd/>
            <a:tailEnd/>
          </a:ln>
          <a:effectLst/>
        </p:spPr>
        <p:txBody>
          <a:bodyPr lIns="54000" tIns="0" rIns="54000" bIns="0" anchor="ctr"/>
          <a:lstStyle/>
          <a:p>
            <a:pPr algn="r">
              <a:tabLst>
                <a:tab pos="4667250" algn="l"/>
              </a:tabLst>
            </a:pPr>
            <a:r>
              <a:rPr lang="ru-RU" sz="900">
                <a:solidFill>
                  <a:schemeClr val="accent2"/>
                </a:solidFill>
                <a:latin typeface="Century Gothic" pitchFamily="34" charset="0"/>
              </a:rPr>
              <a:t>Технология. 10 класс. Раздел "Информационные технологии"</a:t>
            </a:r>
          </a:p>
        </p:txBody>
      </p:sp>
      <p:pic>
        <p:nvPicPr>
          <p:cNvPr id="88317" name="Picture 253" descr="САЙТ_ww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84663" cy="2632075"/>
          </a:xfrm>
          <a:prstGeom prst="rect">
            <a:avLst/>
          </a:prstGeom>
          <a:noFill/>
        </p:spPr>
      </p:pic>
      <p:sp>
        <p:nvSpPr>
          <p:cNvPr id="88318" name="Oval 254"/>
          <p:cNvSpPr>
            <a:spLocks noChangeArrowheads="1"/>
          </p:cNvSpPr>
          <p:nvPr/>
        </p:nvSpPr>
        <p:spPr bwMode="auto">
          <a:xfrm>
            <a:off x="4124325" y="849313"/>
            <a:ext cx="158750" cy="138112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21" name="Oval 257"/>
          <p:cNvSpPr>
            <a:spLocks noChangeArrowheads="1"/>
          </p:cNvSpPr>
          <p:nvPr/>
        </p:nvSpPr>
        <p:spPr bwMode="auto">
          <a:xfrm>
            <a:off x="3241675" y="2398713"/>
            <a:ext cx="138113" cy="138112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23" name="Oval 259"/>
          <p:cNvSpPr>
            <a:spLocks noChangeArrowheads="1"/>
          </p:cNvSpPr>
          <p:nvPr/>
        </p:nvSpPr>
        <p:spPr bwMode="auto">
          <a:xfrm>
            <a:off x="4167188" y="1160463"/>
            <a:ext cx="147637" cy="161925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24" name="AutoShape 26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71975" y="1457325"/>
            <a:ext cx="2790825" cy="238125"/>
          </a:xfrm>
          <a:prstGeom prst="roundRect">
            <a:avLst>
              <a:gd name="adj" fmla="val 115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DEE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Аппаратное устройство Интернет</a:t>
            </a:r>
          </a:p>
        </p:txBody>
      </p:sp>
      <p:sp>
        <p:nvSpPr>
          <p:cNvPr id="88329" name="Oval 265"/>
          <p:cNvSpPr>
            <a:spLocks noChangeArrowheads="1"/>
          </p:cNvSpPr>
          <p:nvPr/>
        </p:nvSpPr>
        <p:spPr bwMode="auto">
          <a:xfrm>
            <a:off x="3978275" y="388938"/>
            <a:ext cx="158750" cy="138112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19" name="Oval 255"/>
          <p:cNvSpPr>
            <a:spLocks noChangeArrowheads="1"/>
          </p:cNvSpPr>
          <p:nvPr/>
        </p:nvSpPr>
        <p:spPr bwMode="auto">
          <a:xfrm>
            <a:off x="4081463" y="1487488"/>
            <a:ext cx="158750" cy="138112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22" name="Arc 258"/>
          <p:cNvSpPr>
            <a:spLocks/>
          </p:cNvSpPr>
          <p:nvPr/>
        </p:nvSpPr>
        <p:spPr bwMode="auto">
          <a:xfrm rot="5400000">
            <a:off x="1912144" y="500857"/>
            <a:ext cx="2276475" cy="2338387"/>
          </a:xfrm>
          <a:custGeom>
            <a:avLst/>
            <a:gdLst>
              <a:gd name="G0" fmla="+- 8125 0 0"/>
              <a:gd name="G1" fmla="+- 21600 0 0"/>
              <a:gd name="G2" fmla="+- 21600 0 0"/>
              <a:gd name="T0" fmla="*/ 0 w 29725"/>
              <a:gd name="T1" fmla="*/ 1587 h 21600"/>
              <a:gd name="T2" fmla="*/ 29725 w 29725"/>
              <a:gd name="T3" fmla="*/ 21600 h 21600"/>
              <a:gd name="T4" fmla="*/ 8125 w 297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725" h="21600" fill="none" extrusionOk="0">
                <a:moveTo>
                  <a:pt x="-1" y="1586"/>
                </a:moveTo>
                <a:cubicBezTo>
                  <a:pt x="2580" y="538"/>
                  <a:pt x="5339" y="-1"/>
                  <a:pt x="8125" y="0"/>
                </a:cubicBezTo>
                <a:cubicBezTo>
                  <a:pt x="20054" y="0"/>
                  <a:pt x="29725" y="9670"/>
                  <a:pt x="29725" y="21600"/>
                </a:cubicBezTo>
              </a:path>
              <a:path w="29725" h="21600" stroke="0" extrusionOk="0">
                <a:moveTo>
                  <a:pt x="-1" y="1586"/>
                </a:moveTo>
                <a:cubicBezTo>
                  <a:pt x="2580" y="538"/>
                  <a:pt x="5339" y="-1"/>
                  <a:pt x="8125" y="0"/>
                </a:cubicBezTo>
                <a:cubicBezTo>
                  <a:pt x="20054" y="0"/>
                  <a:pt x="29725" y="9670"/>
                  <a:pt x="29725" y="21600"/>
                </a:cubicBezTo>
                <a:lnTo>
                  <a:pt x="8125" y="21600"/>
                </a:lnTo>
                <a:close/>
              </a:path>
            </a:pathLst>
          </a:custGeom>
          <a:noFill/>
          <a:ln w="9525">
            <a:solidFill>
              <a:srgbClr val="E6E6FA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rot="10800000" vert="eaVert" wrap="none" anchor="ctr"/>
          <a:lstStyle/>
          <a:p>
            <a:pPr algn="ctr"/>
            <a:endParaRPr lang="ru-RU" sz="2400"/>
          </a:p>
        </p:txBody>
      </p:sp>
      <p:sp>
        <p:nvSpPr>
          <p:cNvPr id="88342" name="Text Box 27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048125" y="2076450"/>
            <a:ext cx="434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Подключение к Интернет. Услуги провайдера, оплата</a:t>
            </a:r>
          </a:p>
        </p:txBody>
      </p:sp>
      <p:sp>
        <p:nvSpPr>
          <p:cNvPr id="88345" name="Oval 281"/>
          <p:cNvSpPr>
            <a:spLocks noChangeArrowheads="1"/>
          </p:cNvSpPr>
          <p:nvPr/>
        </p:nvSpPr>
        <p:spPr bwMode="auto">
          <a:xfrm>
            <a:off x="2490788" y="2684463"/>
            <a:ext cx="139700" cy="147637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47" name="Oval 283"/>
          <p:cNvSpPr>
            <a:spLocks noChangeArrowheads="1"/>
          </p:cNvSpPr>
          <p:nvPr/>
        </p:nvSpPr>
        <p:spPr bwMode="auto">
          <a:xfrm>
            <a:off x="1773238" y="2747963"/>
            <a:ext cx="122237" cy="128587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57" name="Text Box 293"/>
          <p:cNvSpPr txBox="1">
            <a:spLocks noChangeArrowheads="1"/>
          </p:cNvSpPr>
          <p:nvPr/>
        </p:nvSpPr>
        <p:spPr bwMode="auto">
          <a:xfrm>
            <a:off x="1181100" y="5221288"/>
            <a:ext cx="7810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ru-RU" sz="1300" i="1">
                <a:solidFill>
                  <a:schemeClr val="bg1"/>
                </a:solidFill>
                <a:latin typeface="Century Gothic" pitchFamily="34" charset="0"/>
              </a:rPr>
              <a:t>Интернет разрушает созданные расстоянием преграды, соединяя людей как друг с другом,  так и   с разными информационными ресурсами. 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endParaRPr lang="ru-RU" sz="200" b="1" i="1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ru-RU" sz="1300" i="1">
                <a:solidFill>
                  <a:schemeClr val="bg1"/>
                </a:solidFill>
                <a:latin typeface="Century Gothic" pitchFamily="34" charset="0"/>
              </a:rPr>
              <a:t>Не выходя из дома, можно побывать в удалённых уголках Земли, быстро найти любую интересующую информацию, совершить покупки или пообщаться с друзьями даже из самых отдалённых уголков планеты...</a:t>
            </a:r>
          </a:p>
        </p:txBody>
      </p:sp>
      <p:sp>
        <p:nvSpPr>
          <p:cNvPr id="88338" name="WordArt 274"/>
          <p:cNvSpPr>
            <a:spLocks noChangeArrowheads="1" noChangeShapeType="1" noTextEdit="1"/>
          </p:cNvSpPr>
          <p:nvPr/>
        </p:nvSpPr>
        <p:spPr bwMode="auto">
          <a:xfrm>
            <a:off x="3905250" y="4248150"/>
            <a:ext cx="4914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Содержание</a:t>
            </a:r>
          </a:p>
        </p:txBody>
      </p:sp>
      <p:grpSp>
        <p:nvGrpSpPr>
          <p:cNvPr id="88365" name="Group 301"/>
          <p:cNvGrpSpPr>
            <a:grpSpLocks/>
          </p:cNvGrpSpPr>
          <p:nvPr/>
        </p:nvGrpSpPr>
        <p:grpSpPr bwMode="auto">
          <a:xfrm>
            <a:off x="1588" y="3482975"/>
            <a:ext cx="1077912" cy="3724275"/>
            <a:chOff x="1" y="2194"/>
            <a:chExt cx="679" cy="2346"/>
          </a:xfrm>
        </p:grpSpPr>
        <p:pic>
          <p:nvPicPr>
            <p:cNvPr id="88353" name="Picture 289" descr="изЗемли инфор-ция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" y="2214"/>
              <a:ext cx="573" cy="2242"/>
            </a:xfrm>
            <a:prstGeom prst="rect">
              <a:avLst/>
            </a:prstGeom>
            <a:noFill/>
          </p:spPr>
        </p:pic>
        <p:sp>
          <p:nvSpPr>
            <p:cNvPr id="88355" name="Rectangle 291"/>
            <p:cNvSpPr>
              <a:spLocks noChangeArrowheads="1"/>
            </p:cNvSpPr>
            <p:nvPr/>
          </p:nvSpPr>
          <p:spPr bwMode="auto">
            <a:xfrm>
              <a:off x="4" y="2704"/>
              <a:ext cx="583" cy="161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359" name="Rectangle 295"/>
            <p:cNvSpPr>
              <a:spLocks noChangeArrowheads="1"/>
            </p:cNvSpPr>
            <p:nvPr/>
          </p:nvSpPr>
          <p:spPr bwMode="auto">
            <a:xfrm>
              <a:off x="8" y="4312"/>
              <a:ext cx="672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360" name="Rectangle 296"/>
            <p:cNvSpPr>
              <a:spLocks noChangeArrowheads="1"/>
            </p:cNvSpPr>
            <p:nvPr/>
          </p:nvSpPr>
          <p:spPr bwMode="auto">
            <a:xfrm>
              <a:off x="1" y="2194"/>
              <a:ext cx="640" cy="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362" name="Rectangle 298"/>
            <p:cNvSpPr>
              <a:spLocks noChangeArrowheads="1"/>
            </p:cNvSpPr>
            <p:nvPr/>
          </p:nvSpPr>
          <p:spPr bwMode="auto">
            <a:xfrm>
              <a:off x="576" y="2704"/>
              <a:ext cx="56" cy="16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363" name="Line 299"/>
            <p:cNvSpPr>
              <a:spLocks noChangeShapeType="1"/>
            </p:cNvSpPr>
            <p:nvPr/>
          </p:nvSpPr>
          <p:spPr bwMode="auto">
            <a:xfrm flipV="1">
              <a:off x="632" y="2704"/>
              <a:ext cx="0" cy="16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8364" name="Line 300"/>
            <p:cNvSpPr>
              <a:spLocks noChangeShapeType="1"/>
            </p:cNvSpPr>
            <p:nvPr/>
          </p:nvSpPr>
          <p:spPr bwMode="auto">
            <a:xfrm flipH="1">
              <a:off x="556" y="2704"/>
              <a:ext cx="7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pic>
        <p:nvPicPr>
          <p:cNvPr id="88366" name="Picture 302" descr="__лежит за ноутбук"/>
          <p:cNvPicPr>
            <a:picLocks noChangeAspect="1" noChangeArrowheads="1"/>
          </p:cNvPicPr>
          <p:nvPr/>
        </p:nvPicPr>
        <p:blipFill>
          <a:blip r:embed="rId9"/>
          <a:srcRect l="2272" t="17334" b="1334"/>
          <a:stretch>
            <a:fillRect/>
          </a:stretch>
        </p:blipFill>
        <p:spPr bwMode="auto">
          <a:xfrm>
            <a:off x="5610225" y="2500313"/>
            <a:ext cx="2867025" cy="1743075"/>
          </a:xfrm>
          <a:prstGeom prst="rect">
            <a:avLst/>
          </a:prstGeom>
          <a:noFill/>
        </p:spPr>
      </p:pic>
      <p:sp>
        <p:nvSpPr>
          <p:cNvPr id="88332" name="Text Box 268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314825" y="1762125"/>
            <a:ext cx="2352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Технология "клиент-сервер"</a:t>
            </a:r>
          </a:p>
        </p:txBody>
      </p:sp>
      <p:sp>
        <p:nvSpPr>
          <p:cNvPr id="88367" name="Text Box 30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33500" y="3000375"/>
            <a:ext cx="35718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Программное подключение к Интернет</a:t>
            </a:r>
          </a:p>
        </p:txBody>
      </p:sp>
      <p:sp>
        <p:nvSpPr>
          <p:cNvPr id="88368" name="Oval 304"/>
          <p:cNvSpPr>
            <a:spLocks noChangeArrowheads="1"/>
          </p:cNvSpPr>
          <p:nvPr/>
        </p:nvSpPr>
        <p:spPr bwMode="auto">
          <a:xfrm>
            <a:off x="3937000" y="1789113"/>
            <a:ext cx="147638" cy="147637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69" name="Oval 305"/>
          <p:cNvSpPr>
            <a:spLocks noChangeArrowheads="1"/>
          </p:cNvSpPr>
          <p:nvPr/>
        </p:nvSpPr>
        <p:spPr bwMode="auto">
          <a:xfrm>
            <a:off x="3644900" y="2103438"/>
            <a:ext cx="158750" cy="138112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2DBF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70" name="Text Box 306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638550" y="2371725"/>
            <a:ext cx="45624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Подключение к Интернет: выделенное и коммутируемое</a:t>
            </a:r>
          </a:p>
        </p:txBody>
      </p:sp>
      <p:sp>
        <p:nvSpPr>
          <p:cNvPr id="88371" name="Text Box 307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2800350" y="2667000"/>
            <a:ext cx="33051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Способы подключения к Интернет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31" grpId="0"/>
      <p:bldP spid="88333" grpId="0"/>
      <p:bldP spid="88334" grpId="0"/>
      <p:bldP spid="88324" grpId="0"/>
      <p:bldP spid="88342" grpId="0"/>
      <p:bldP spid="88357" grpId="0"/>
      <p:bldP spid="88338" grpId="0" animBg="1"/>
      <p:bldP spid="88332" grpId="0"/>
      <p:bldP spid="88367" grpId="0"/>
      <p:bldP spid="88370" grpId="0"/>
      <p:bldP spid="883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7077075" y="0"/>
            <a:ext cx="2066925" cy="1533525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0" y="773113"/>
            <a:ext cx="9144000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8795" name="WordArt 11"/>
          <p:cNvSpPr>
            <a:spLocks noChangeArrowheads="1" noChangeShapeType="1" noTextEdit="1"/>
          </p:cNvSpPr>
          <p:nvPr/>
        </p:nvSpPr>
        <p:spPr bwMode="auto">
          <a:xfrm>
            <a:off x="400050" y="228600"/>
            <a:ext cx="57435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Интернет: определения</a:t>
            </a: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2897188"/>
            <a:ext cx="9144000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18800" name="Picture 16" descr="internet+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9175"/>
            <a:ext cx="4013200" cy="3543300"/>
          </a:xfrm>
          <a:prstGeom prst="rect">
            <a:avLst/>
          </a:prstGeom>
          <a:noFill/>
        </p:spPr>
      </p:pic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4340225" y="1038225"/>
            <a:ext cx="4803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sz="1300" b="1" dirty="0">
                <a:solidFill>
                  <a:srgbClr val="A50021"/>
                </a:solidFill>
                <a:latin typeface="Arial" charset="0"/>
              </a:rPr>
              <a:t>Интернет</a:t>
            </a:r>
            <a:r>
              <a:rPr lang="ru-RU" sz="1300" dirty="0">
                <a:solidFill>
                  <a:srgbClr val="000099"/>
                </a:solidFill>
                <a:latin typeface="Arial" charset="0"/>
              </a:rPr>
              <a:t> – это объединение десятков тысяч локальных сетей, разбросанных по всему миру, предназначенных </a:t>
            </a:r>
            <a:br>
              <a:rPr lang="ru-RU" sz="1300" dirty="0">
                <a:solidFill>
                  <a:srgbClr val="000099"/>
                </a:solidFill>
                <a:latin typeface="Arial" charset="0"/>
              </a:rPr>
            </a:br>
            <a:r>
              <a:rPr lang="ru-RU" sz="1300" dirty="0">
                <a:solidFill>
                  <a:srgbClr val="000099"/>
                </a:solidFill>
                <a:latin typeface="Arial" charset="0"/>
              </a:rPr>
              <a:t>для передачи данных от одного компьютера к другому. </a:t>
            </a:r>
          </a:p>
          <a:p>
            <a:pPr>
              <a:lnSpc>
                <a:spcPct val="130000"/>
              </a:lnSpc>
            </a:pPr>
            <a:endParaRPr lang="ru-RU" sz="1300" dirty="0">
              <a:solidFill>
                <a:srgbClr val="A50021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ru-RU" sz="1300" b="1" dirty="0">
                <a:solidFill>
                  <a:srgbClr val="A50021"/>
                </a:solidFill>
                <a:latin typeface="Arial" charset="0"/>
              </a:rPr>
              <a:t>Интернет</a:t>
            </a:r>
            <a:r>
              <a:rPr lang="ru-RU" sz="1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srgbClr val="000099"/>
                </a:solidFill>
                <a:latin typeface="Arial" charset="0"/>
              </a:rPr>
              <a:t>– единая сеть, способная передавать </a:t>
            </a:r>
            <a:r>
              <a:rPr lang="ru-RU" sz="1300" dirty="0" err="1">
                <a:solidFill>
                  <a:srgbClr val="000099"/>
                </a:solidFill>
                <a:latin typeface="Arial" charset="0"/>
              </a:rPr>
              <a:t>информа-цию</a:t>
            </a:r>
            <a:r>
              <a:rPr lang="ru-RU" sz="1300" dirty="0">
                <a:solidFill>
                  <a:srgbClr val="000099"/>
                </a:solidFill>
                <a:latin typeface="Arial" charset="0"/>
              </a:rPr>
              <a:t> из любой точки земного шара в любую другую.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4340225" y="3000375"/>
            <a:ext cx="49466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A50021"/>
                </a:solidFill>
                <a:latin typeface="Arial" charset="0"/>
              </a:rPr>
              <a:t>Отличие Интернет</a:t>
            </a:r>
            <a:r>
              <a:rPr lang="ru-RU" sz="1300">
                <a:solidFill>
                  <a:srgbClr val="000099"/>
                </a:solidFill>
                <a:latin typeface="Arial" charset="0"/>
              </a:rPr>
              <a:t> от традиционных сетей: </a:t>
            </a:r>
            <a:br>
              <a:rPr lang="ru-RU" sz="1300">
                <a:solidFill>
                  <a:srgbClr val="000099"/>
                </a:solidFill>
                <a:latin typeface="Arial" charset="0"/>
              </a:rPr>
            </a:br>
            <a:r>
              <a:rPr lang="ru-RU" sz="1300">
                <a:solidFill>
                  <a:srgbClr val="000099"/>
                </a:solidFill>
                <a:latin typeface="Arial" charset="0"/>
              </a:rPr>
              <a:t>сеть не имеет официального владельца. Это добровольная ассоциация разных сетей. Есть только организации, координирующие регистрацию новых пользователей в сети. </a:t>
            </a:r>
          </a:p>
        </p:txBody>
      </p:sp>
      <p:sp>
        <p:nvSpPr>
          <p:cNvPr id="11879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4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96150" y="662940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4330700" y="4162425"/>
            <a:ext cx="4956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0099"/>
                </a:solidFill>
                <a:latin typeface="Arial" charset="0"/>
              </a:rPr>
              <a:t>Тех. сторону организации сети контролирует Федеральный сетевой совет (FNC), который 24.10.1995 </a:t>
            </a:r>
            <a:br>
              <a:rPr lang="ru-RU" sz="1300">
                <a:solidFill>
                  <a:srgbClr val="000099"/>
                </a:solidFill>
                <a:latin typeface="Arial" charset="0"/>
              </a:rPr>
            </a:br>
            <a:r>
              <a:rPr lang="ru-RU" sz="1300">
                <a:solidFill>
                  <a:srgbClr val="A50021"/>
                </a:solidFill>
                <a:latin typeface="Arial" charset="0"/>
              </a:rPr>
              <a:t>принял определение </a:t>
            </a:r>
            <a:r>
              <a:rPr lang="ru-RU" sz="1300">
                <a:solidFill>
                  <a:srgbClr val="000099"/>
                </a:solidFill>
                <a:latin typeface="Arial" charset="0"/>
              </a:rPr>
              <a:t>термина "Интернет"</a:t>
            </a:r>
            <a:r>
              <a:rPr lang="ru-RU" sz="1300" b="1">
                <a:solidFill>
                  <a:srgbClr val="000099"/>
                </a:solidFill>
                <a:latin typeface="Arial" charset="0"/>
              </a:rPr>
              <a:t>: </a:t>
            </a:r>
          </a:p>
        </p:txBody>
      </p:sp>
      <p:sp>
        <p:nvSpPr>
          <p:cNvPr id="118806" name="AutoShape 22"/>
          <p:cNvSpPr>
            <a:spLocks noChangeArrowheads="1"/>
          </p:cNvSpPr>
          <p:nvPr/>
        </p:nvSpPr>
        <p:spPr bwMode="auto">
          <a:xfrm>
            <a:off x="742950" y="5030788"/>
            <a:ext cx="7743825" cy="1558925"/>
          </a:xfrm>
          <a:prstGeom prst="roundRect">
            <a:avLst>
              <a:gd name="adj" fmla="val 16667"/>
            </a:avLst>
          </a:prstGeom>
          <a:solidFill>
            <a:srgbClr val="FFFF00">
              <a:alpha val="12000"/>
            </a:srgbClr>
          </a:solidFill>
          <a:ln w="38100" algn="ctr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88900">
              <a:lnSpc>
                <a:spcPct val="130000"/>
              </a:lnSpc>
            </a:pPr>
            <a:endParaRPr lang="ru-RU" sz="13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933450" y="5105400"/>
            <a:ext cx="7410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>
              <a:lnSpc>
                <a:spcPct val="130000"/>
              </a:lnSpc>
            </a:pPr>
            <a:r>
              <a:rPr lang="ru-RU" sz="1200" b="1">
                <a:solidFill>
                  <a:srgbClr val="A50021"/>
                </a:solidFill>
                <a:latin typeface="Arial" charset="0"/>
              </a:rPr>
              <a:t>Internet </a:t>
            </a:r>
            <a:r>
              <a:rPr lang="ru-RU" sz="1200">
                <a:latin typeface="Arial" charset="0"/>
              </a:rPr>
              <a:t> – </a:t>
            </a:r>
            <a:r>
              <a:rPr lang="ru-RU" sz="1200">
                <a:solidFill>
                  <a:srgbClr val="000064"/>
                </a:solidFill>
                <a:latin typeface="Arial" charset="0"/>
              </a:rPr>
              <a:t>это глобальная компьютерная система, которая</a:t>
            </a:r>
            <a:r>
              <a:rPr lang="ru-RU" sz="1200" b="1">
                <a:solidFill>
                  <a:srgbClr val="000064"/>
                </a:solidFill>
                <a:latin typeface="Arial" charset="0"/>
              </a:rPr>
              <a:t>:</a:t>
            </a:r>
          </a:p>
          <a:p>
            <a:pPr marL="180975" indent="-180975"/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200">
                <a:solidFill>
                  <a:srgbClr val="000064"/>
                </a:solidFill>
                <a:latin typeface="Arial" charset="0"/>
              </a:rPr>
              <a:t>логически взаимосвязана пространством глобальных 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уникальных адресов</a:t>
            </a:r>
            <a:r>
              <a:rPr lang="ru-RU" sz="1200">
                <a:solidFill>
                  <a:srgbClr val="000064"/>
                </a:solidFill>
                <a:latin typeface="Arial" charset="0"/>
              </a:rPr>
              <a:t> (каждый компьютер, </a:t>
            </a:r>
            <a:br>
              <a:rPr lang="ru-RU" sz="1200">
                <a:solidFill>
                  <a:srgbClr val="000064"/>
                </a:solidFill>
                <a:latin typeface="Arial" charset="0"/>
              </a:rPr>
            </a:br>
            <a:r>
              <a:rPr lang="ru-RU" sz="1200">
                <a:solidFill>
                  <a:srgbClr val="000064"/>
                </a:solidFill>
                <a:latin typeface="Arial" charset="0"/>
              </a:rPr>
              <a:t>подключаемый к сети имеет свой уникальный адрес); </a:t>
            </a:r>
          </a:p>
          <a:p>
            <a:pPr marL="180975" indent="-180975"/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200">
                <a:solidFill>
                  <a:srgbClr val="000064"/>
                </a:solidFill>
                <a:latin typeface="Arial" charset="0"/>
              </a:rPr>
              <a:t>способна поддерживать коммуникации (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обмен</a:t>
            </a:r>
            <a:r>
              <a:rPr lang="ru-RU" sz="1200">
                <a:solidFill>
                  <a:srgbClr val="000064"/>
                </a:solidFill>
                <a:latin typeface="Arial" charset="0"/>
              </a:rPr>
              <a:t> 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информацией</a:t>
            </a:r>
            <a:r>
              <a:rPr lang="ru-RU" sz="1200">
                <a:solidFill>
                  <a:srgbClr val="000064"/>
                </a:solidFill>
                <a:latin typeface="Arial" charset="0"/>
              </a:rPr>
              <a:t>); </a:t>
            </a:r>
          </a:p>
          <a:p>
            <a:pPr marL="180975" indent="-180975"/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200">
                <a:solidFill>
                  <a:srgbClr val="000064"/>
                </a:solidFill>
                <a:latin typeface="Arial" charset="0"/>
              </a:rPr>
              <a:t>обеспечивает работу 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высокоуровневых сервисов</a:t>
            </a:r>
            <a:r>
              <a:rPr lang="ru-RU" sz="1200">
                <a:solidFill>
                  <a:srgbClr val="000064"/>
                </a:solidFill>
                <a:latin typeface="Arial" charset="0"/>
              </a:rPr>
              <a:t> (служб), например, WWW, электронная почта, </a:t>
            </a:r>
            <a:br>
              <a:rPr lang="ru-RU" sz="1200">
                <a:solidFill>
                  <a:srgbClr val="000064"/>
                </a:solidFill>
                <a:latin typeface="Arial" charset="0"/>
              </a:rPr>
            </a:br>
            <a:r>
              <a:rPr lang="ru-RU" sz="1200">
                <a:solidFill>
                  <a:srgbClr val="000064"/>
                </a:solidFill>
                <a:latin typeface="Arial" charset="0"/>
              </a:rPr>
              <a:t>телеконференции, разговоры в сети и др. </a:t>
            </a:r>
          </a:p>
        </p:txBody>
      </p:sp>
      <p:pic>
        <p:nvPicPr>
          <p:cNvPr id="118808" name="Picture 24" descr="p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8096250" y="1428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4972050"/>
            <a:ext cx="9144000" cy="18859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9D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744913" y="725488"/>
            <a:ext cx="5399087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03429" name="Picture 5" descr="internet_36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/>
          <a:stretch>
            <a:fillRect/>
          </a:stretch>
        </p:blipFill>
        <p:spPr bwMode="auto">
          <a:xfrm>
            <a:off x="0" y="0"/>
            <a:ext cx="3917950" cy="2852738"/>
          </a:xfrm>
          <a:prstGeom prst="rect">
            <a:avLst/>
          </a:prstGeom>
          <a:noFill/>
        </p:spPr>
      </p:pic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3475038" y="1335088"/>
            <a:ext cx="566896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Arial" charset="0"/>
              </a:rPr>
              <a:t>Интернет позволяет решить проблему</a:t>
            </a:r>
            <a:r>
              <a:rPr lang="ru-RU">
                <a:solidFill>
                  <a:srgbClr val="4370AB"/>
                </a:solidFill>
                <a:latin typeface="Arial" charset="0"/>
              </a:rPr>
              <a:t> </a:t>
            </a:r>
            <a:br>
              <a:rPr lang="ru-RU">
                <a:solidFill>
                  <a:srgbClr val="4370AB"/>
                </a:solidFill>
                <a:latin typeface="Arial" charset="0"/>
              </a:rPr>
            </a:br>
            <a:r>
              <a:rPr lang="ru-RU">
                <a:solidFill>
                  <a:srgbClr val="FF6600"/>
                </a:solidFill>
                <a:latin typeface="Arial" charset="0"/>
              </a:rPr>
              <a:t>объединения информационных ресурсов планеты и организации доступа</a:t>
            </a:r>
            <a:r>
              <a:rPr lang="ru-RU">
                <a:solidFill>
                  <a:srgbClr val="E09E4E"/>
                </a:solidFill>
                <a:latin typeface="Arial" charset="0"/>
              </a:rPr>
              <a:t> </a:t>
            </a:r>
            <a:r>
              <a:rPr lang="ru-RU">
                <a:solidFill>
                  <a:srgbClr val="000099"/>
                </a:solidFill>
                <a:latin typeface="Arial" charset="0"/>
              </a:rPr>
              <a:t>к ним</a:t>
            </a:r>
            <a:r>
              <a:rPr lang="ru-RU">
                <a:solidFill>
                  <a:srgbClr val="4370AB"/>
                </a:solidFill>
                <a:latin typeface="Arial" charset="0"/>
              </a:rPr>
              <a:t>.</a:t>
            </a:r>
          </a:p>
        </p:txBody>
      </p:sp>
      <p:sp>
        <p:nvSpPr>
          <p:cNvPr id="103437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9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96150" y="662940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pic>
        <p:nvPicPr>
          <p:cNvPr id="103441" name="Picture 17" descr="p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0" y="104775"/>
            <a:ext cx="952500" cy="952500"/>
          </a:xfrm>
          <a:prstGeom prst="rect">
            <a:avLst/>
          </a:prstGeom>
          <a:noFill/>
        </p:spPr>
      </p:pic>
      <p:sp>
        <p:nvSpPr>
          <p:cNvPr id="103444" name="WordArt 20"/>
          <p:cNvSpPr>
            <a:spLocks noChangeArrowheads="1" noChangeShapeType="1" noTextEdit="1"/>
          </p:cNvSpPr>
          <p:nvPr/>
        </p:nvSpPr>
        <p:spPr bwMode="auto">
          <a:xfrm>
            <a:off x="2952750" y="171450"/>
            <a:ext cx="47148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Значение Интернет</a:t>
            </a:r>
          </a:p>
        </p:txBody>
      </p:sp>
      <p:pic>
        <p:nvPicPr>
          <p:cNvPr id="103445" name="Picture 21" descr="__лежит за ноутбук"/>
          <p:cNvPicPr>
            <a:picLocks noChangeAspect="1" noChangeArrowheads="1"/>
          </p:cNvPicPr>
          <p:nvPr/>
        </p:nvPicPr>
        <p:blipFill>
          <a:blip r:embed="rId5"/>
          <a:srcRect l="2272" t="17334" b="1334"/>
          <a:stretch>
            <a:fillRect/>
          </a:stretch>
        </p:blipFill>
        <p:spPr bwMode="auto">
          <a:xfrm>
            <a:off x="5305425" y="2500313"/>
            <a:ext cx="2867025" cy="1743075"/>
          </a:xfrm>
          <a:prstGeom prst="rect">
            <a:avLst/>
          </a:prstGeom>
          <a:noFill/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65138" y="2847975"/>
            <a:ext cx="42513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Arial" charset="0"/>
              </a:rPr>
              <a:t>То есть обеспечивает всем желающим в любое время из любой точки мира  доступ  к информации всего человечества</a:t>
            </a:r>
            <a:r>
              <a:rPr lang="ru-RU">
                <a:solidFill>
                  <a:srgbClr val="4370AB"/>
                </a:solidFill>
                <a:latin typeface="Arial" charset="0"/>
              </a:rPr>
              <a:t>. </a:t>
            </a:r>
          </a:p>
        </p:txBody>
      </p:sp>
      <p:grpSp>
        <p:nvGrpSpPr>
          <p:cNvPr id="103449" name="Group 25"/>
          <p:cNvGrpSpPr>
            <a:grpSpLocks/>
          </p:cNvGrpSpPr>
          <p:nvPr/>
        </p:nvGrpSpPr>
        <p:grpSpPr bwMode="auto">
          <a:xfrm>
            <a:off x="3657600" y="4019550"/>
            <a:ext cx="5486400" cy="2838450"/>
            <a:chOff x="2304" y="2532"/>
            <a:chExt cx="3456" cy="1788"/>
          </a:xfrm>
        </p:grpSpPr>
        <p:grpSp>
          <p:nvGrpSpPr>
            <p:cNvPr id="103447" name="Group 23"/>
            <p:cNvGrpSpPr>
              <a:grpSpLocks/>
            </p:cNvGrpSpPr>
            <p:nvPr/>
          </p:nvGrpSpPr>
          <p:grpSpPr bwMode="auto">
            <a:xfrm>
              <a:off x="2304" y="2532"/>
              <a:ext cx="3456" cy="1788"/>
              <a:chOff x="2304" y="2532"/>
              <a:chExt cx="3456" cy="1788"/>
            </a:xfrm>
          </p:grpSpPr>
          <p:pic>
            <p:nvPicPr>
              <p:cNvPr id="103442" name="Picture 18" descr="Grid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2532"/>
                <a:ext cx="3456" cy="1788"/>
              </a:xfrm>
              <a:prstGeom prst="rect">
                <a:avLst/>
              </a:prstGeom>
              <a:noFill/>
            </p:spPr>
          </p:pic>
          <p:sp>
            <p:nvSpPr>
              <p:cNvPr id="103446" name="Rectangle 22"/>
              <p:cNvSpPr>
                <a:spLocks noChangeArrowheads="1"/>
              </p:cNvSpPr>
              <p:nvPr/>
            </p:nvSpPr>
            <p:spPr bwMode="auto">
              <a:xfrm>
                <a:off x="2430" y="2682"/>
                <a:ext cx="738" cy="1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3448" name="Rectangle 24"/>
            <p:cNvSpPr>
              <a:spLocks noChangeArrowheads="1"/>
            </p:cNvSpPr>
            <p:nvPr/>
          </p:nvSpPr>
          <p:spPr bwMode="auto">
            <a:xfrm>
              <a:off x="4716" y="2922"/>
              <a:ext cx="690" cy="78"/>
            </a:xfrm>
            <a:prstGeom prst="rect">
              <a:avLst/>
            </a:prstGeom>
            <a:solidFill>
              <a:srgbClr val="7922D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600700" y="4457700"/>
            <a:ext cx="571500" cy="133350"/>
          </a:xfrm>
          <a:prstGeom prst="rect">
            <a:avLst/>
          </a:prstGeom>
          <a:solidFill>
            <a:srgbClr val="5498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4972050"/>
            <a:ext cx="9144000" cy="18859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9D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744913" y="725488"/>
            <a:ext cx="5399087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33124" name="Picture 4" descr="internet_36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/>
          <a:stretch>
            <a:fillRect/>
          </a:stretch>
        </p:blipFill>
        <p:spPr bwMode="auto">
          <a:xfrm>
            <a:off x="0" y="0"/>
            <a:ext cx="3917950" cy="2852738"/>
          </a:xfrm>
          <a:prstGeom prst="rect">
            <a:avLst/>
          </a:prstGeom>
          <a:noFill/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475038" y="1335088"/>
            <a:ext cx="56689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dirty="0">
                <a:solidFill>
                  <a:srgbClr val="000099"/>
                </a:solidFill>
                <a:latin typeface="Arial" charset="0"/>
              </a:rPr>
              <a:t>Выделяют 3 основных компонента Интернет:</a:t>
            </a:r>
          </a:p>
        </p:txBody>
      </p:sp>
      <p:sp>
        <p:nvSpPr>
          <p:cNvPr id="13312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8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96150" y="662940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pic>
        <p:nvPicPr>
          <p:cNvPr id="133129" name="Picture 9" descr="p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0" y="104775"/>
            <a:ext cx="952500" cy="952500"/>
          </a:xfrm>
          <a:prstGeom prst="rect">
            <a:avLst/>
          </a:prstGeom>
          <a:noFill/>
        </p:spPr>
      </p:pic>
      <p:sp>
        <p:nvSpPr>
          <p:cNvPr id="133130" name="WordArt 10"/>
          <p:cNvSpPr>
            <a:spLocks noChangeArrowheads="1" noChangeShapeType="1" noTextEdit="1"/>
          </p:cNvSpPr>
          <p:nvPr/>
        </p:nvSpPr>
        <p:spPr bwMode="auto">
          <a:xfrm>
            <a:off x="2790825" y="171450"/>
            <a:ext cx="48768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folHlink"/>
                  </a:outerShdw>
                </a:effectLst>
                <a:latin typeface="Arial"/>
                <a:cs typeface="Arial"/>
              </a:rPr>
              <a:t>Три аспекта Интернет</a:t>
            </a:r>
          </a:p>
        </p:txBody>
      </p:sp>
      <p:pic>
        <p:nvPicPr>
          <p:cNvPr id="133131" name="Picture 11" descr="__лежит за ноутбук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2" t="17334" b="1334"/>
          <a:stretch>
            <a:fillRect/>
          </a:stretch>
        </p:blipFill>
        <p:spPr bwMode="auto">
          <a:xfrm>
            <a:off x="276225" y="147638"/>
            <a:ext cx="2867025" cy="1743075"/>
          </a:xfrm>
          <a:prstGeom prst="rect">
            <a:avLst/>
          </a:prstGeom>
          <a:noFill/>
        </p:spPr>
      </p:pic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428625" y="6110288"/>
            <a:ext cx="60118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400">
                <a:solidFill>
                  <a:srgbClr val="000099"/>
                </a:solidFill>
                <a:latin typeface="Arial" charset="0"/>
              </a:rPr>
              <a:t>По этим же 3-м направлениям происходит рост, развитие Интернет.</a:t>
            </a:r>
          </a:p>
        </p:txBody>
      </p:sp>
      <p:sp>
        <p:nvSpPr>
          <p:cNvPr id="133146" name="AutoShape 26"/>
          <p:cNvSpPr>
            <a:spLocks noChangeArrowheads="1"/>
          </p:cNvSpPr>
          <p:nvPr/>
        </p:nvSpPr>
        <p:spPr bwMode="auto">
          <a:xfrm>
            <a:off x="342900" y="2316163"/>
            <a:ext cx="2552700" cy="2044700"/>
          </a:xfrm>
          <a:prstGeom prst="roundRect">
            <a:avLst>
              <a:gd name="adj" fmla="val 7542"/>
            </a:avLst>
          </a:prstGeom>
          <a:solidFill>
            <a:srgbClr val="FFFF00">
              <a:alpha val="12000"/>
            </a:srgbClr>
          </a:solidFill>
          <a:ln w="38100" algn="ctr">
            <a:solidFill>
              <a:srgbClr val="9999FF"/>
            </a:solidFill>
            <a:round/>
            <a:headEnd/>
            <a:tailEnd/>
          </a:ln>
          <a:effectLst/>
        </p:spPr>
        <p:txBody>
          <a:bodyPr lIns="54000" rIns="0"/>
          <a:lstStyle/>
          <a:p>
            <a:pPr algn="ctr">
              <a:lnSpc>
                <a:spcPct val="140000"/>
              </a:lnSpc>
            </a:pPr>
            <a:r>
              <a:rPr lang="ru-RU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АППАРАТНЫЙ</a:t>
            </a:r>
            <a:r>
              <a:rPr lang="ru-RU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ru-RU" sz="1300" dirty="0">
                <a:solidFill>
                  <a:srgbClr val="000086"/>
                </a:solidFill>
                <a:latin typeface="Arial" charset="0"/>
              </a:rPr>
              <a:t>аппаратное устройство</a:t>
            </a:r>
            <a:r>
              <a:rPr lang="ru-RU" sz="13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srgbClr val="000086"/>
                </a:solidFill>
                <a:latin typeface="Arial" charset="0"/>
              </a:rPr>
              <a:t>Интернет как глобальной сети (компьютерная техника, сетевое оборудование, </a:t>
            </a:r>
            <a:br>
              <a:rPr lang="ru-RU" sz="1300" dirty="0">
                <a:solidFill>
                  <a:srgbClr val="000086"/>
                </a:solidFill>
                <a:latin typeface="Arial" charset="0"/>
              </a:rPr>
            </a:br>
            <a:r>
              <a:rPr lang="ru-RU" sz="1300" dirty="0">
                <a:solidFill>
                  <a:srgbClr val="000086"/>
                </a:solidFill>
                <a:latin typeface="Arial" charset="0"/>
              </a:rPr>
              <a:t>линии связи)</a:t>
            </a:r>
          </a:p>
        </p:txBody>
      </p:sp>
      <p:sp>
        <p:nvSpPr>
          <p:cNvPr id="133147" name="AutoShape 27"/>
          <p:cNvSpPr>
            <a:spLocks noChangeArrowheads="1"/>
          </p:cNvSpPr>
          <p:nvPr/>
        </p:nvSpPr>
        <p:spPr bwMode="auto">
          <a:xfrm>
            <a:off x="3114675" y="2306638"/>
            <a:ext cx="2705100" cy="2749550"/>
          </a:xfrm>
          <a:prstGeom prst="roundRect">
            <a:avLst>
              <a:gd name="adj" fmla="val 4912"/>
            </a:avLst>
          </a:prstGeom>
          <a:solidFill>
            <a:srgbClr val="FFFF00">
              <a:alpha val="12000"/>
            </a:srgbClr>
          </a:solidFill>
          <a:ln w="38100" algn="ctr">
            <a:solidFill>
              <a:srgbClr val="9999FF"/>
            </a:solidFill>
            <a:round/>
            <a:headEnd/>
            <a:tailEnd/>
          </a:ln>
          <a:effectLst/>
        </p:spPr>
        <p:txBody>
          <a:bodyPr lIns="54000" rIns="0"/>
          <a:lstStyle/>
          <a:p>
            <a:pPr algn="ctr">
              <a:lnSpc>
                <a:spcPct val="140000"/>
              </a:lnSpc>
            </a:pPr>
            <a:r>
              <a:rPr lang="ru-RU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ПРОГРАММНЫЙ</a:t>
            </a:r>
            <a:r>
              <a:rPr lang="ru-RU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ru-RU" sz="1300" dirty="0">
                <a:solidFill>
                  <a:srgbClr val="000086"/>
                </a:solidFill>
                <a:latin typeface="Arial" charset="0"/>
              </a:rPr>
              <a:t>программы, работающие </a:t>
            </a:r>
            <a:br>
              <a:rPr lang="ru-RU" sz="1300" dirty="0">
                <a:solidFill>
                  <a:srgbClr val="000086"/>
                </a:solidFill>
                <a:latin typeface="Arial" charset="0"/>
              </a:rPr>
            </a:br>
            <a:r>
              <a:rPr lang="ru-RU" sz="1300" dirty="0">
                <a:solidFill>
                  <a:srgbClr val="000086"/>
                </a:solidFill>
                <a:latin typeface="Arial" charset="0"/>
              </a:rPr>
              <a:t>на компьютерах сети. </a:t>
            </a:r>
            <a:br>
              <a:rPr lang="ru-RU" sz="1300" dirty="0">
                <a:solidFill>
                  <a:srgbClr val="000086"/>
                </a:solidFill>
                <a:latin typeface="Arial" charset="0"/>
              </a:rPr>
            </a:br>
            <a:r>
              <a:rPr lang="ru-RU" sz="1300" dirty="0">
                <a:solidFill>
                  <a:srgbClr val="000086"/>
                </a:solidFill>
                <a:latin typeface="Arial" charset="0"/>
              </a:rPr>
              <a:t>Они преобразовывают данные, чтобы их можно было передавать по любым каналам связи и воспроизводить на любых компьютерах</a:t>
            </a:r>
          </a:p>
        </p:txBody>
      </p:sp>
      <p:sp>
        <p:nvSpPr>
          <p:cNvPr id="133148" name="AutoShape 28"/>
          <p:cNvSpPr>
            <a:spLocks noChangeArrowheads="1"/>
          </p:cNvSpPr>
          <p:nvPr/>
        </p:nvSpPr>
        <p:spPr bwMode="auto">
          <a:xfrm>
            <a:off x="6096000" y="2278063"/>
            <a:ext cx="2867025" cy="3702050"/>
          </a:xfrm>
          <a:prstGeom prst="roundRect">
            <a:avLst>
              <a:gd name="adj" fmla="val 4912"/>
            </a:avLst>
          </a:prstGeom>
          <a:solidFill>
            <a:srgbClr val="FFFF00">
              <a:alpha val="12000"/>
            </a:srgbClr>
          </a:solidFill>
          <a:ln w="38100" algn="ctr">
            <a:solidFill>
              <a:srgbClr val="9999FF"/>
            </a:solidFill>
            <a:round/>
            <a:headEnd/>
            <a:tailEnd/>
          </a:ln>
          <a:effectLst/>
        </p:spPr>
        <p:txBody>
          <a:bodyPr lIns="54000" rIns="0"/>
          <a:lstStyle/>
          <a:p>
            <a:pPr algn="ctr">
              <a:lnSpc>
                <a:spcPct val="140000"/>
              </a:lnSpc>
            </a:pPr>
            <a:r>
              <a:rPr lang="ru-RU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ИНФОРМАЦИОННЫЙ</a:t>
            </a:r>
            <a:r>
              <a:rPr lang="ru-RU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ru-RU" sz="1300" dirty="0">
                <a:solidFill>
                  <a:srgbClr val="000086"/>
                </a:solidFill>
                <a:latin typeface="Arial" charset="0"/>
              </a:rPr>
              <a:t>Интернет как информационное пространство. Оно предоставляет нам разнообразную информацию и служит средством общения</a:t>
            </a:r>
          </a:p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000086"/>
                </a:solidFill>
                <a:latin typeface="Arial" charset="0"/>
              </a:rPr>
              <a:t>(т.е. предоставляет </a:t>
            </a:r>
            <a:r>
              <a:rPr lang="ru-RU" sz="1300" u="sng" dirty="0">
                <a:solidFill>
                  <a:srgbClr val="000086"/>
                </a:solidFill>
                <a:latin typeface="Arial" charset="0"/>
              </a:rPr>
              <a:t>информационные</a:t>
            </a:r>
            <a:r>
              <a:rPr lang="ru-RU" sz="1300" dirty="0">
                <a:solidFill>
                  <a:srgbClr val="000086"/>
                </a:solidFill>
                <a:latin typeface="Arial" charset="0"/>
              </a:rPr>
              <a:t> и </a:t>
            </a:r>
            <a:r>
              <a:rPr lang="ru-RU" sz="1300" u="sng" dirty="0">
                <a:solidFill>
                  <a:srgbClr val="000086"/>
                </a:solidFill>
                <a:latin typeface="Arial" charset="0"/>
              </a:rPr>
              <a:t>коммуникационные</a:t>
            </a:r>
            <a:r>
              <a:rPr lang="ru-RU" sz="1300" dirty="0">
                <a:solidFill>
                  <a:srgbClr val="000086"/>
                </a:solidFill>
                <a:latin typeface="Arial" charset="0"/>
              </a:rPr>
              <a:t> услуги).</a:t>
            </a:r>
          </a:p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000086"/>
                </a:solidFill>
                <a:latin typeface="Arial" charset="0"/>
              </a:rPr>
              <a:t>Информация в сети представлена в виде документов (прежде всего </a:t>
            </a:r>
            <a:r>
              <a:rPr lang="en-US" sz="1300" dirty="0">
                <a:solidFill>
                  <a:srgbClr val="000086"/>
                </a:solidFill>
                <a:latin typeface="Arial" charset="0"/>
              </a:rPr>
              <a:t>web-</a:t>
            </a:r>
            <a:r>
              <a:rPr lang="ru-RU" sz="1300" dirty="0">
                <a:solidFill>
                  <a:srgbClr val="000086"/>
                </a:solidFill>
                <a:latin typeface="Arial" charset="0"/>
              </a:rPr>
              <a:t>сайтов с текстовой, графической, звуковой и </a:t>
            </a:r>
            <a:r>
              <a:rPr lang="ru-RU" sz="1300" dirty="0" err="1">
                <a:solidFill>
                  <a:srgbClr val="000086"/>
                </a:solidFill>
                <a:latin typeface="Arial" charset="0"/>
              </a:rPr>
              <a:t>видео-информацией</a:t>
            </a:r>
            <a:r>
              <a:rPr lang="ru-RU" sz="1300" dirty="0">
                <a:solidFill>
                  <a:srgbClr val="000086"/>
                </a:solidFill>
                <a:latin typeface="Arial" charset="0"/>
              </a:rPr>
              <a:t>)</a:t>
            </a:r>
          </a:p>
        </p:txBody>
      </p:sp>
      <p:sp>
        <p:nvSpPr>
          <p:cNvPr id="133150" name="Text Box 3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172200" y="4133850"/>
            <a:ext cx="2057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30" grpId="0" animBg="1"/>
      <p:bldP spid="133146" grpId="0" animBg="1"/>
      <p:bldP spid="133147" grpId="0" animBg="1"/>
      <p:bldP spid="133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64" name="Picture 48" descr="САЙТ_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4663" cy="2632075"/>
          </a:xfrm>
          <a:prstGeom prst="rect">
            <a:avLst/>
          </a:prstGeom>
          <a:noFill/>
        </p:spPr>
      </p:pic>
      <p:sp>
        <p:nvSpPr>
          <p:cNvPr id="111654" name="Rectangle 38"/>
          <p:cNvSpPr>
            <a:spLocks noChangeArrowheads="1"/>
          </p:cNvSpPr>
          <p:nvPr/>
        </p:nvSpPr>
        <p:spPr bwMode="auto">
          <a:xfrm>
            <a:off x="7181850" y="554355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58" name="AutoShape 42"/>
          <p:cNvSpPr>
            <a:spLocks noChangeArrowheads="1"/>
          </p:cNvSpPr>
          <p:nvPr/>
        </p:nvSpPr>
        <p:spPr bwMode="auto">
          <a:xfrm>
            <a:off x="341313" y="2708275"/>
            <a:ext cx="7945437" cy="1489075"/>
          </a:xfrm>
          <a:prstGeom prst="roundRect">
            <a:avLst>
              <a:gd name="adj" fmla="val 11491"/>
            </a:avLst>
          </a:prstGeom>
          <a:solidFill>
            <a:srgbClr val="A9C2F5">
              <a:alpha val="21001"/>
            </a:srgbClr>
          </a:solidFill>
          <a:ln w="38100" algn="ctr">
            <a:solidFill>
              <a:srgbClr val="5D6BD5"/>
            </a:solidFill>
            <a:round/>
            <a:headEnd/>
            <a:tailEnd/>
          </a:ln>
          <a:effectLst/>
        </p:spPr>
        <p:txBody>
          <a:bodyPr lIns="90000" tIns="36000" rIns="0" bIns="0"/>
          <a:lstStyle/>
          <a:p>
            <a:pPr marL="180975" indent="-180975" algn="ctr">
              <a:lnSpc>
                <a:spcPct val="140000"/>
              </a:lnSpc>
              <a:tabLst>
                <a:tab pos="3048000" algn="l"/>
              </a:tabLst>
            </a:pPr>
            <a:r>
              <a:rPr lang="ru-RU" sz="1200" dirty="0">
                <a:solidFill>
                  <a:srgbClr val="00255C"/>
                </a:solidFill>
                <a:latin typeface="Arial" charset="0"/>
              </a:rPr>
              <a:t>КОММУНИКАЦИОННЫЕ  УСЛУГИ  –  </a:t>
            </a:r>
            <a:r>
              <a:rPr lang="ru-RU" sz="1200" dirty="0" err="1">
                <a:solidFill>
                  <a:srgbClr val="00255C"/>
                </a:solidFill>
                <a:latin typeface="Arial" charset="0"/>
              </a:rPr>
              <a:t>услуги</a:t>
            </a:r>
            <a:r>
              <a:rPr lang="ru-RU" sz="1200" dirty="0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rgbClr val="CC0000"/>
                </a:solidFill>
                <a:latin typeface="Arial" charset="0"/>
              </a:rPr>
              <a:t> обмена информацией, общения</a:t>
            </a:r>
            <a:r>
              <a:rPr lang="ru-RU" sz="1200" dirty="0">
                <a:solidFill>
                  <a:srgbClr val="00255C"/>
                </a:solidFill>
                <a:latin typeface="Arial" charset="0"/>
              </a:rPr>
              <a:t>: </a:t>
            </a:r>
          </a:p>
          <a:p>
            <a:pPr marL="180975" indent="-180975">
              <a:lnSpc>
                <a:spcPct val="120000"/>
              </a:lnSpc>
              <a:tabLst>
                <a:tab pos="3048000" algn="l"/>
              </a:tabLs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200" dirty="0">
                <a:solidFill>
                  <a:srgbClr val="00255C"/>
                </a:solidFill>
                <a:latin typeface="Arial" charset="0"/>
              </a:rPr>
              <a:t>обмен информацией </a:t>
            </a:r>
            <a:r>
              <a:rPr lang="ru-RU" sz="1200" dirty="0">
                <a:solidFill>
                  <a:srgbClr val="0000CC"/>
                </a:solidFill>
                <a:latin typeface="Arial" charset="0"/>
              </a:rPr>
              <a:t>в отсроченном режиме</a:t>
            </a:r>
            <a:r>
              <a:rPr lang="ru-RU" sz="1200" dirty="0">
                <a:solidFill>
                  <a:srgbClr val="00255C"/>
                </a:solidFill>
                <a:latin typeface="Arial" charset="0"/>
              </a:rPr>
              <a:t>. Так работает, например, электронная почта. Отправитель направляет письмо в почтовый ящик получателя. Тот просмотрит письмо в удобное время. </a:t>
            </a:r>
          </a:p>
          <a:p>
            <a:pPr marL="180975" indent="-180975">
              <a:lnSpc>
                <a:spcPct val="120000"/>
              </a:lnSpc>
              <a:tabLst>
                <a:tab pos="3048000" algn="l"/>
              </a:tabLs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200" dirty="0">
                <a:solidFill>
                  <a:srgbClr val="00255C"/>
                </a:solidFill>
                <a:latin typeface="Arial" charset="0"/>
              </a:rPr>
              <a:t>обмен в </a:t>
            </a:r>
            <a:r>
              <a:rPr lang="en-US" sz="1200" dirty="0">
                <a:solidFill>
                  <a:srgbClr val="0000CC"/>
                </a:solidFill>
                <a:latin typeface="Arial" charset="0"/>
              </a:rPr>
              <a:t>on-line</a:t>
            </a:r>
            <a:r>
              <a:rPr lang="en-US" sz="1200" dirty="0">
                <a:solidFill>
                  <a:srgbClr val="00255C"/>
                </a:solidFill>
                <a:latin typeface="Arial" charset="0"/>
              </a:rPr>
              <a:t> -</a:t>
            </a:r>
            <a:r>
              <a:rPr lang="ru-RU" sz="1200" dirty="0">
                <a:solidFill>
                  <a:srgbClr val="00255C"/>
                </a:solidFill>
                <a:latin typeface="Arial" charset="0"/>
              </a:rPr>
              <a:t> режиме реального времени. Пример: разговоры в сети. Люди набирают реплики с клавиатуры и посылают на разговорный сервер. Реплики видят все участники разговора одновременно.</a:t>
            </a:r>
          </a:p>
        </p:txBody>
      </p:sp>
      <p:sp>
        <p:nvSpPr>
          <p:cNvPr id="111659" name="AutoShape 43"/>
          <p:cNvSpPr>
            <a:spLocks noChangeArrowheads="1"/>
          </p:cNvSpPr>
          <p:nvPr/>
        </p:nvSpPr>
        <p:spPr bwMode="auto">
          <a:xfrm>
            <a:off x="4651375" y="4337050"/>
            <a:ext cx="4297363" cy="2520950"/>
          </a:xfrm>
          <a:prstGeom prst="roundRect">
            <a:avLst>
              <a:gd name="adj" fmla="val 4329"/>
            </a:avLst>
          </a:prstGeom>
          <a:solidFill>
            <a:srgbClr val="99CCFF">
              <a:alpha val="39999"/>
            </a:srgbClr>
          </a:solidFill>
          <a:ln w="3810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54000" tIns="0" rIns="36000" bIns="10800"/>
          <a:lstStyle/>
          <a:p>
            <a:pPr marL="180975" indent="-95250">
              <a:lnSpc>
                <a:spcPct val="120000"/>
              </a:lnSpc>
              <a:tabLst>
                <a:tab pos="180975" algn="l"/>
              </a:tabLst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В  Интернет </a:t>
            </a:r>
            <a:r>
              <a:rPr lang="en-US" sz="1200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Вы получаете возможность:</a:t>
            </a:r>
          </a:p>
          <a:p>
            <a:pPr marL="180975" indent="-95250">
              <a:lnSpc>
                <a:spcPct val="120000"/>
              </a:lnSpc>
              <a:tabLst>
                <a:tab pos="180975" algn="l"/>
              </a:tabLst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просматривать содержимое мультимедиа страниц; </a:t>
            </a:r>
          </a:p>
          <a:p>
            <a:pPr marL="180975" indent="-95250">
              <a:lnSpc>
                <a:spcPct val="110000"/>
              </a:lnSpc>
              <a:tabLst>
                <a:tab pos="18097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/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отсылать и получать электронные письма;</a:t>
            </a:r>
          </a:p>
          <a:p>
            <a:pPr marL="180975" indent="-95250">
              <a:lnSpc>
                <a:spcPct val="110000"/>
              </a:lnSpc>
              <a:tabLst>
                <a:tab pos="18097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/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участвовать в телеконференциях, форумах; </a:t>
            </a:r>
          </a:p>
          <a:p>
            <a:pPr marL="180975" indent="-95250">
              <a:lnSpc>
                <a:spcPct val="110000"/>
              </a:lnSpc>
              <a:tabLst>
                <a:tab pos="18097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/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общаться в разговорных комнатах; </a:t>
            </a:r>
          </a:p>
          <a:p>
            <a:pPr marL="180975" indent="-95250">
              <a:lnSpc>
                <a:spcPct val="110000"/>
              </a:lnSpc>
              <a:tabLst>
                <a:tab pos="18097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/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совершать покупки в магазинах; </a:t>
            </a:r>
          </a:p>
          <a:p>
            <a:pPr marL="180975" indent="-95250">
              <a:lnSpc>
                <a:spcPct val="110000"/>
              </a:lnSpc>
              <a:tabLst>
                <a:tab pos="18097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/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играть в сетевые компьютерные игры с множеством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  игроков и многое др.</a:t>
            </a:r>
          </a:p>
        </p:txBody>
      </p:sp>
      <p:sp>
        <p:nvSpPr>
          <p:cNvPr id="111662" name="AutoShape 46"/>
          <p:cNvSpPr>
            <a:spLocks noChangeArrowheads="1"/>
          </p:cNvSpPr>
          <p:nvPr/>
        </p:nvSpPr>
        <p:spPr bwMode="auto">
          <a:xfrm>
            <a:off x="346075" y="4337050"/>
            <a:ext cx="3849688" cy="2520950"/>
          </a:xfrm>
          <a:prstGeom prst="roundRect">
            <a:avLst>
              <a:gd name="adj" fmla="val 4329"/>
            </a:avLst>
          </a:prstGeom>
          <a:solidFill>
            <a:srgbClr val="99CCFF">
              <a:alpha val="39999"/>
            </a:srgbClr>
          </a:solidFill>
          <a:ln w="3810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54000" tIns="0" rIns="0" bIns="10800"/>
          <a:lstStyle/>
          <a:p>
            <a:pPr marL="266700" indent="-180975">
              <a:lnSpc>
                <a:spcPct val="130000"/>
              </a:lnSpc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В  Интернет </a:t>
            </a:r>
            <a:r>
              <a:rPr lang="en-US" sz="1200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Вы можете найти:</a:t>
            </a:r>
          </a:p>
          <a:p>
            <a:pPr marL="266700" indent="-180975">
              <a:lnSpc>
                <a:spcPct val="120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образовательные и познавательные ресурсы; </a:t>
            </a:r>
          </a:p>
          <a:p>
            <a:pPr marL="266700" indent="-180975">
              <a:lnSpc>
                <a:spcPct val="120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энциклопедии и словари; </a:t>
            </a:r>
          </a:p>
          <a:p>
            <a:pPr marL="266700" indent="-180975">
              <a:lnSpc>
                <a:spcPct val="120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информационно-поисковые службы; </a:t>
            </a:r>
          </a:p>
          <a:p>
            <a:pPr marL="266700" indent="-180975">
              <a:lnSpc>
                <a:spcPct val="120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развлекательные ресурсы; </a:t>
            </a:r>
          </a:p>
          <a:p>
            <a:pPr marL="266700" indent="-180975">
              <a:lnSpc>
                <a:spcPct val="120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справочные ресурсы (расписание поездов, погода, телефонные коды и номера); </a:t>
            </a:r>
          </a:p>
          <a:p>
            <a:pPr marL="266700" indent="-180975">
              <a:lnSpc>
                <a:spcPct val="120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рекламные объявления; </a:t>
            </a:r>
          </a:p>
          <a:p>
            <a:pPr marL="266700" indent="-180975"/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Internet-магазины;  </a:t>
            </a:r>
          </a:p>
          <a:p>
            <a:pPr marL="266700" indent="-180975"/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Internet-банки (Internet-деньги)</a:t>
            </a:r>
          </a:p>
        </p:txBody>
      </p:sp>
      <p:sp>
        <p:nvSpPr>
          <p:cNvPr id="1116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05825" y="6657975"/>
            <a:ext cx="27622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657975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86650" y="6657975"/>
            <a:ext cx="962025" cy="228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grpSp>
        <p:nvGrpSpPr>
          <p:cNvPr id="111666" name="Group 50"/>
          <p:cNvGrpSpPr>
            <a:grpSpLocks/>
          </p:cNvGrpSpPr>
          <p:nvPr/>
        </p:nvGrpSpPr>
        <p:grpSpPr bwMode="auto">
          <a:xfrm>
            <a:off x="1703388" y="142875"/>
            <a:ext cx="7202487" cy="625475"/>
            <a:chOff x="1073" y="90"/>
            <a:chExt cx="4537" cy="394"/>
          </a:xfrm>
        </p:grpSpPr>
        <p:sp>
          <p:nvSpPr>
            <p:cNvPr id="11165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450" y="364"/>
              <a:ext cx="1137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28398" dir="1593903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услуги Интернет</a:t>
              </a:r>
            </a:p>
          </p:txBody>
        </p:sp>
        <p:sp>
          <p:nvSpPr>
            <p:cNvPr id="11162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73" y="90"/>
              <a:ext cx="4537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/>
              <a:r>
                <a:rPr lang="ru-RU" sz="3600" kern="10">
                  <a:ln w="12700">
                    <a:solidFill>
                      <a:srgbClr val="C4DFF8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56796" dir="1593903" algn="ctr" rotWithShape="0">
                      <a:schemeClr val="folHlink"/>
                    </a:outerShdw>
                  </a:effectLst>
                  <a:latin typeface="Arial"/>
                  <a:cs typeface="Arial"/>
                </a:rPr>
                <a:t>Информационные и коммуникационные</a:t>
              </a:r>
            </a:p>
          </p:txBody>
        </p:sp>
      </p:grpSp>
      <p:sp>
        <p:nvSpPr>
          <p:cNvPr id="111652" name="AutoShape 36"/>
          <p:cNvSpPr>
            <a:spLocks noChangeArrowheads="1"/>
          </p:cNvSpPr>
          <p:nvPr/>
        </p:nvSpPr>
        <p:spPr bwMode="auto">
          <a:xfrm>
            <a:off x="2360613" y="936625"/>
            <a:ext cx="6650037" cy="1622425"/>
          </a:xfrm>
          <a:prstGeom prst="roundRect">
            <a:avLst>
              <a:gd name="adj" fmla="val 11491"/>
            </a:avLst>
          </a:prstGeom>
          <a:solidFill>
            <a:srgbClr val="FFCC00">
              <a:alpha val="30000"/>
            </a:srgbClr>
          </a:solidFill>
          <a:ln w="38100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90000" tIns="0" rIns="0" bIns="0"/>
          <a:lstStyle/>
          <a:p>
            <a:pPr marL="180975" indent="-180975" algn="ctr">
              <a:lnSpc>
                <a:spcPct val="120000"/>
              </a:lnSpc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                ИНФОРМАЦИОННЫЕ  УСЛУГИ  –  услуги</a:t>
            </a:r>
            <a:r>
              <a:rPr lang="ru-RU" sz="1200" b="1">
                <a:solidFill>
                  <a:srgbClr val="CC0000"/>
                </a:solidFill>
                <a:latin typeface="Arial" charset="0"/>
              </a:rPr>
              <a:t>  доступа к информации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: </a:t>
            </a:r>
          </a:p>
          <a:p>
            <a:pPr marL="180975" indent="-180975">
              <a:lnSpc>
                <a:spcPct val="120000"/>
              </a:lnSpc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200">
                <a:solidFill>
                  <a:srgbClr val="0000CC"/>
                </a:solidFill>
                <a:latin typeface="Arial" charset="0"/>
              </a:rPr>
              <a:t>доступ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к информационные ресурсам сети:  можно получить нужную информацию, имеющуюся на серверах сети:  из разных баз данных, документы, файлы и  пр.; </a:t>
            </a:r>
          </a:p>
          <a:p>
            <a:pPr marL="180975" indent="-180975">
              <a:lnSpc>
                <a:spcPct val="120000"/>
              </a:lnSpc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200">
                <a:solidFill>
                  <a:srgbClr val="0000CC"/>
                </a:solidFill>
                <a:latin typeface="Arial" charset="0"/>
              </a:rPr>
              <a:t>размещение своей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информации в сети. Есть много серверов, позволяющих бесплатно размещать на них информацию. Если информация размещается в целях публикации, то любые пользователи могут получить доступ к ней - просматривать, копировать.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8" grpId="0" animBg="1"/>
      <p:bldP spid="111659" grpId="0" animBg="1"/>
      <p:bldP spid="111662" grpId="0" animBg="1"/>
      <p:bldP spid="1116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7181850" y="554355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4060825" y="4146550"/>
            <a:ext cx="4926013" cy="1165225"/>
          </a:xfrm>
          <a:prstGeom prst="roundRect">
            <a:avLst>
              <a:gd name="adj" fmla="val 11491"/>
            </a:avLst>
          </a:prstGeom>
          <a:solidFill>
            <a:srgbClr val="A9C2F5">
              <a:alpha val="21001"/>
            </a:srgbClr>
          </a:solidFill>
          <a:ln w="38100" algn="ctr">
            <a:solidFill>
              <a:srgbClr val="5D6BD5"/>
            </a:solidFill>
            <a:round/>
            <a:headEnd/>
            <a:tailEnd/>
          </a:ln>
          <a:effectLst/>
        </p:spPr>
        <p:txBody>
          <a:bodyPr lIns="90000" tIns="36000" rIns="0" bIns="0"/>
          <a:lstStyle/>
          <a:p>
            <a:pPr>
              <a:lnSpc>
                <a:spcPct val="130000"/>
              </a:lnSpc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Интернет – </a:t>
            </a:r>
            <a:r>
              <a:rPr lang="ru-RU" sz="1200" b="1">
                <a:solidFill>
                  <a:srgbClr val="CC0000"/>
                </a:solidFill>
                <a:latin typeface="Arial" charset="0"/>
              </a:rPr>
              <a:t>одноранговая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сеть,  т.е. все компьютеры в сети равноправны. Любой компьютер можно подключить к любому другому. Любой компьютер сети может предлагать свои услуги любому другому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750888"/>
            <a:ext cx="9144000" cy="428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493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05825" y="6657975"/>
            <a:ext cx="27622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657975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86650" y="6657975"/>
            <a:ext cx="962025" cy="228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368675" y="1909763"/>
            <a:ext cx="5699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66700" indent="-266700">
              <a:lnSpc>
                <a:spcPct val="14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Т.к. прокладка высококачественных линий на большие расстояния - дорого,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в </a:t>
            </a:r>
            <a:r>
              <a:rPr lang="en-US" sz="1200">
                <a:solidFill>
                  <a:srgbClr val="00255C"/>
                </a:solidFill>
                <a:latin typeface="Arial" charset="0"/>
              </a:rPr>
              <a:t>WAN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чаще используют</a:t>
            </a:r>
            <a:r>
              <a:rPr lang="ru-RU" sz="1200" b="1">
                <a:solidFill>
                  <a:srgbClr val="00255C"/>
                </a:solidFill>
                <a:latin typeface="Arial" charset="0"/>
              </a:rPr>
              <a:t> уже существующие линии связи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, изначально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      предназначенные для др. целей – телефонные и телеграфные. </a:t>
            </a:r>
            <a:endParaRPr lang="en-US" sz="700">
              <a:solidFill>
                <a:srgbClr val="00255C"/>
              </a:solidFill>
              <a:latin typeface="Arial" charset="0"/>
            </a:endParaRPr>
          </a:p>
        </p:txBody>
      </p:sp>
      <p:sp>
        <p:nvSpPr>
          <p:cNvPr id="124938" name="WordArt 10"/>
          <p:cNvSpPr>
            <a:spLocks noChangeArrowheads="1" noChangeShapeType="1" noTextEdit="1"/>
          </p:cNvSpPr>
          <p:nvPr/>
        </p:nvSpPr>
        <p:spPr bwMode="auto">
          <a:xfrm>
            <a:off x="381000" y="200025"/>
            <a:ext cx="623887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Интернет - глобальная сеть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0" y="762000"/>
            <a:ext cx="8715375" cy="952500"/>
          </a:xfrm>
          <a:prstGeom prst="rect">
            <a:avLst/>
          </a:prstGeom>
          <a:solidFill>
            <a:srgbClr val="99CCFF">
              <a:alpha val="1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4940" name="Picture 12" descr="clou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0988" y="1878013"/>
            <a:ext cx="4327526" cy="3816350"/>
          </a:xfrm>
          <a:prstGeom prst="rect">
            <a:avLst/>
          </a:prstGeom>
          <a:noFill/>
        </p:spPr>
      </p:pic>
      <p:grpSp>
        <p:nvGrpSpPr>
          <p:cNvPr id="124941" name="Group 13"/>
          <p:cNvGrpSpPr>
            <a:grpSpLocks/>
          </p:cNvGrpSpPr>
          <p:nvPr/>
        </p:nvGrpSpPr>
        <p:grpSpPr bwMode="auto">
          <a:xfrm flipH="1">
            <a:off x="600075" y="2792413"/>
            <a:ext cx="2870200" cy="1752600"/>
            <a:chOff x="3588" y="3178"/>
            <a:chExt cx="1791" cy="1026"/>
          </a:xfrm>
        </p:grpSpPr>
        <p:pic>
          <p:nvPicPr>
            <p:cNvPr id="124942" name="Picture 14" descr="OneZero_alpha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88" y="3565"/>
              <a:ext cx="1690" cy="57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24943" name="Picture 15" descr="2000 PC 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63" y="3525"/>
              <a:ext cx="416" cy="4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24944" name="Picture 16" descr="2000 PC 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25" y="3339"/>
              <a:ext cx="416" cy="4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24945" name="Picture 17" descr="1993 PC Blue_alph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09" y="3178"/>
              <a:ext cx="616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24946" name="Picture 18" descr="Dell Latitude_c400_alph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83" y="3834"/>
              <a:ext cx="427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24947" name="Picture 19" descr="pocketpc_alph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8" y="3892"/>
              <a:ext cx="258" cy="312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grpSp>
        <p:nvGrpSpPr>
          <p:cNvPr id="124948" name="Group 20"/>
          <p:cNvGrpSpPr>
            <a:grpSpLocks/>
          </p:cNvGrpSpPr>
          <p:nvPr/>
        </p:nvGrpSpPr>
        <p:grpSpPr bwMode="auto">
          <a:xfrm>
            <a:off x="190500" y="1912938"/>
            <a:ext cx="1522413" cy="1395412"/>
            <a:chOff x="2503" y="1798"/>
            <a:chExt cx="814" cy="756"/>
          </a:xfrm>
        </p:grpSpPr>
        <p:pic>
          <p:nvPicPr>
            <p:cNvPr id="124949" name="Picture 21" descr="Земн_шар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03" y="1798"/>
              <a:ext cx="814" cy="756"/>
            </a:xfrm>
            <a:prstGeom prst="rect">
              <a:avLst/>
            </a:prstGeom>
            <a:noFill/>
          </p:spPr>
        </p:pic>
        <p:sp>
          <p:nvSpPr>
            <p:cNvPr id="124950" name="Oval 22"/>
            <p:cNvSpPr>
              <a:spLocks noChangeArrowheads="1"/>
            </p:cNvSpPr>
            <p:nvPr/>
          </p:nvSpPr>
          <p:spPr bwMode="auto">
            <a:xfrm>
              <a:off x="2566" y="1832"/>
              <a:ext cx="693" cy="68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4951" name="Picture 23" descr="ПК Нет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8" r="18428"/>
          <a:stretch>
            <a:fillRect/>
          </a:stretch>
        </p:blipFill>
        <p:spPr bwMode="auto">
          <a:xfrm>
            <a:off x="7642225" y="31750"/>
            <a:ext cx="1435100" cy="1179513"/>
          </a:xfrm>
          <a:prstGeom prst="rect">
            <a:avLst/>
          </a:prstGeom>
          <a:noFill/>
        </p:spPr>
      </p:pic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4111625" y="2957513"/>
            <a:ext cx="50133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00255C"/>
                </a:solidFill>
                <a:latin typeface="Arial" charset="0"/>
              </a:rPr>
              <a:t>Скорости передачи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данных (десятки Кбит/с) в них ниже, чем в локальных сетях, что ограничивает набор предоставляемых услуг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в режиме </a:t>
            </a:r>
            <a:r>
              <a:rPr lang="en-US" sz="1200">
                <a:solidFill>
                  <a:srgbClr val="00255C"/>
                </a:solidFill>
                <a:latin typeface="Arial" charset="0"/>
              </a:rPr>
              <a:t>on-line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. 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276225" y="822325"/>
            <a:ext cx="82391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ru-RU" sz="1300" dirty="0">
                <a:solidFill>
                  <a:srgbClr val="00255C"/>
                </a:solidFill>
                <a:latin typeface="Arial" charset="0"/>
              </a:rPr>
              <a:t>Интернет относится к типу "глобальные сети" (</a:t>
            </a:r>
            <a:r>
              <a:rPr lang="en-US" sz="1300" dirty="0">
                <a:solidFill>
                  <a:srgbClr val="00255C"/>
                </a:solidFill>
                <a:latin typeface="Arial" charset="0"/>
              </a:rPr>
              <a:t>WAN</a:t>
            </a:r>
            <a:r>
              <a:rPr lang="ru-RU" sz="1300" dirty="0">
                <a:solidFill>
                  <a:srgbClr val="00255C"/>
                </a:solidFill>
                <a:latin typeface="Arial" charset="0"/>
              </a:rPr>
              <a:t>), т.е. объединяет компьютеры разных </a:t>
            </a:r>
            <a:br>
              <a:rPr lang="ru-RU" sz="1300" dirty="0">
                <a:solidFill>
                  <a:srgbClr val="00255C"/>
                </a:solidFill>
                <a:latin typeface="Arial" charset="0"/>
              </a:rPr>
            </a:br>
            <a:r>
              <a:rPr lang="ru-RU" sz="1300" dirty="0">
                <a:solidFill>
                  <a:srgbClr val="00255C"/>
                </a:solidFill>
                <a:latin typeface="Arial" charset="0"/>
              </a:rPr>
              <a:t>стран, континентов для общего использования </a:t>
            </a:r>
            <a:r>
              <a:rPr lang="en-US" sz="1300" dirty="0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300" b="1" dirty="0">
                <a:solidFill>
                  <a:srgbClr val="CC0000"/>
                </a:solidFill>
                <a:latin typeface="Arial" charset="0"/>
              </a:rPr>
              <a:t>мировых информационных ресурсов</a:t>
            </a:r>
            <a:r>
              <a:rPr lang="ru-RU" sz="1300" dirty="0">
                <a:solidFill>
                  <a:srgbClr val="00255C"/>
                </a:solidFill>
                <a:latin typeface="Arial" charset="0"/>
              </a:rPr>
              <a:t>.  </a:t>
            </a:r>
            <a:br>
              <a:rPr lang="ru-RU" sz="1300" dirty="0">
                <a:solidFill>
                  <a:srgbClr val="00255C"/>
                </a:solidFill>
                <a:latin typeface="Arial" charset="0"/>
              </a:rPr>
            </a:br>
            <a:r>
              <a:rPr lang="ru-RU" sz="1300" dirty="0">
                <a:solidFill>
                  <a:srgbClr val="00255C"/>
                </a:solidFill>
                <a:latin typeface="Arial" charset="0"/>
              </a:rPr>
              <a:t>Компьютеры в </a:t>
            </a:r>
            <a:r>
              <a:rPr lang="en-US" sz="1300" dirty="0">
                <a:solidFill>
                  <a:srgbClr val="00255C"/>
                </a:solidFill>
                <a:latin typeface="Arial" charset="0"/>
              </a:rPr>
              <a:t>WAN </a:t>
            </a:r>
            <a:r>
              <a:rPr lang="ru-RU" sz="1300" dirty="0">
                <a:solidFill>
                  <a:srgbClr val="00255C"/>
                </a:solidFill>
                <a:latin typeface="Arial" charset="0"/>
              </a:rPr>
              <a:t>рассредоточены на сотни и тысячи км. </a:t>
            </a:r>
            <a:endParaRPr lang="en-US" sz="1000" dirty="0">
              <a:solidFill>
                <a:srgbClr val="1C7BE4"/>
              </a:solidFill>
              <a:latin typeface="Arial" charset="0"/>
            </a:endParaRPr>
          </a:p>
        </p:txBody>
      </p:sp>
      <p:sp>
        <p:nvSpPr>
          <p:cNvPr id="124954" name="WordArt 26"/>
          <p:cNvSpPr>
            <a:spLocks noChangeArrowheads="1" noChangeShapeType="1" noTextEdit="1"/>
          </p:cNvSpPr>
          <p:nvPr/>
        </p:nvSpPr>
        <p:spPr bwMode="auto">
          <a:xfrm>
            <a:off x="6972300" y="381000"/>
            <a:ext cx="781050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(WAN)</a:t>
            </a:r>
            <a:endParaRPr lang="ru-RU" sz="3600" kern="10">
              <a:ln w="12700">
                <a:solidFill>
                  <a:srgbClr val="C4DFF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56796" dir="1593903" algn="ctr" rotWithShape="0">
                  <a:schemeClr val="folHlink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6973888" y="153988"/>
            <a:ext cx="1930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900">
                <a:solidFill>
                  <a:srgbClr val="000099"/>
                </a:solidFill>
                <a:latin typeface="Arial" charset="0"/>
              </a:rPr>
              <a:t>Wide</a:t>
            </a:r>
            <a:r>
              <a:rPr lang="ru-RU" sz="9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900">
                <a:solidFill>
                  <a:srgbClr val="000099"/>
                </a:solidFill>
                <a:latin typeface="Arial" charset="0"/>
              </a:rPr>
              <a:t>Area Network</a:t>
            </a:r>
            <a:endParaRPr lang="ru-RU" sz="90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24957" name="Group 29"/>
          <p:cNvGrpSpPr>
            <a:grpSpLocks/>
          </p:cNvGrpSpPr>
          <p:nvPr/>
        </p:nvGrpSpPr>
        <p:grpSpPr bwMode="auto">
          <a:xfrm>
            <a:off x="298450" y="5613400"/>
            <a:ext cx="7045325" cy="1012825"/>
            <a:chOff x="188" y="3536"/>
            <a:chExt cx="4438" cy="638"/>
          </a:xfrm>
        </p:grpSpPr>
        <p:sp>
          <p:nvSpPr>
            <p:cNvPr id="124931" name="AutoShape 3"/>
            <p:cNvSpPr>
              <a:spLocks noChangeArrowheads="1"/>
            </p:cNvSpPr>
            <p:nvPr/>
          </p:nvSpPr>
          <p:spPr bwMode="auto">
            <a:xfrm>
              <a:off x="188" y="3560"/>
              <a:ext cx="4387" cy="614"/>
            </a:xfrm>
            <a:prstGeom prst="roundRect">
              <a:avLst>
                <a:gd name="adj" fmla="val 11491"/>
              </a:avLst>
            </a:prstGeom>
            <a:solidFill>
              <a:srgbClr val="A9C2F5">
                <a:alpha val="21001"/>
              </a:srgbClr>
            </a:solidFill>
            <a:ln w="38100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90000" tIns="36000" rIns="0" bIns="0"/>
            <a:lstStyle/>
            <a:p>
              <a:pPr>
                <a:lnSpc>
                  <a:spcPct val="130000"/>
                </a:lnSpc>
              </a:pPr>
              <a:endParaRPr lang="ru-RU" sz="1200">
                <a:solidFill>
                  <a:srgbClr val="00255C"/>
                </a:solidFill>
                <a:latin typeface="Arial" charset="0"/>
              </a:endParaRPr>
            </a:p>
          </p:txBody>
        </p:sp>
        <p:sp>
          <p:nvSpPr>
            <p:cNvPr id="124956" name="Text Box 28"/>
            <p:cNvSpPr txBox="1">
              <a:spLocks noChangeArrowheads="1"/>
            </p:cNvSpPr>
            <p:nvPr/>
          </p:nvSpPr>
          <p:spPr bwMode="auto">
            <a:xfrm>
              <a:off x="270" y="3536"/>
              <a:ext cx="4356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300" dirty="0">
                  <a:solidFill>
                    <a:srgbClr val="00255C"/>
                  </a:solidFill>
                  <a:latin typeface="Arial" charset="0"/>
                </a:rPr>
                <a:t>Интернет – это не только каналы связи.  В узлах этого всемирного соединения установлены компьютеры - </a:t>
              </a:r>
              <a:r>
                <a:rPr lang="ru-RU" sz="1300" b="1" dirty="0">
                  <a:solidFill>
                    <a:srgbClr val="CC0000"/>
                  </a:solidFill>
                  <a:latin typeface="Arial" charset="0"/>
                </a:rPr>
                <a:t>серверы (хосты),</a:t>
              </a:r>
              <a:r>
                <a:rPr lang="ru-RU" sz="1300" dirty="0">
                  <a:solidFill>
                    <a:srgbClr val="00255C"/>
                  </a:solidFill>
                  <a:latin typeface="Arial" charset="0"/>
                </a:rPr>
                <a:t>   которые и содержат нужную информацию и предлагают разные услуги (информационные и коммуникационные)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7" name="AutoShape 23"/>
          <p:cNvSpPr>
            <a:spLocks noChangeArrowheads="1"/>
          </p:cNvSpPr>
          <p:nvPr/>
        </p:nvSpPr>
        <p:spPr bwMode="auto">
          <a:xfrm>
            <a:off x="7877175" y="0"/>
            <a:ext cx="1266825" cy="20066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9388" indent="-179388">
              <a:lnSpc>
                <a:spcPct val="130000"/>
              </a:lnSpc>
            </a:pPr>
            <a:endParaRPr lang="ru-RU" sz="130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7181850" y="5543550"/>
            <a:ext cx="1962150" cy="1314450"/>
          </a:xfrm>
          <a:prstGeom prst="rect">
            <a:avLst/>
          </a:prstGeom>
          <a:gradFill rotWithShape="1">
            <a:gsLst>
              <a:gs pos="0">
                <a:srgbClr val="D5E2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33350" y="1089025"/>
            <a:ext cx="324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80"/>
                </a:solidFill>
                <a:latin typeface="Arial" charset="0"/>
              </a:rPr>
              <a:t>   </a:t>
            </a:r>
            <a:r>
              <a:rPr lang="ru-RU">
                <a:solidFill>
                  <a:srgbClr val="000080"/>
                </a:solidFill>
                <a:latin typeface="Arial" charset="0"/>
              </a:rPr>
              <a:t>Интернет состоит из:</a:t>
            </a:r>
          </a:p>
        </p:txBody>
      </p:sp>
      <p:sp>
        <p:nvSpPr>
          <p:cNvPr id="10854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1" name="WordArt 7"/>
          <p:cNvSpPr>
            <a:spLocks noChangeArrowheads="1" noChangeShapeType="1" noTextEdit="1"/>
          </p:cNvSpPr>
          <p:nvPr/>
        </p:nvSpPr>
        <p:spPr bwMode="auto">
          <a:xfrm>
            <a:off x="428625" y="200025"/>
            <a:ext cx="72961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4DFF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folHlink"/>
                  </a:outerShdw>
                </a:effectLst>
                <a:latin typeface="Arial"/>
                <a:cs typeface="Arial"/>
              </a:rPr>
              <a:t>Аппаратное устройство Интернет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 flipV="1">
            <a:off x="0" y="749300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9525" y="2543175"/>
            <a:ext cx="3819525" cy="657225"/>
          </a:xfrm>
          <a:prstGeom prst="rightArrow">
            <a:avLst>
              <a:gd name="adj1" fmla="val 97333"/>
              <a:gd name="adj2" fmla="val 65542"/>
            </a:avLst>
          </a:prstGeom>
          <a:solidFill>
            <a:srgbClr val="FFCC00">
              <a:alpha val="31000"/>
            </a:srgbClr>
          </a:solidFill>
          <a:ln w="57150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0" tIns="0" rIns="54000" bIns="0"/>
          <a:lstStyle/>
          <a:p>
            <a:pPr marL="180975">
              <a:lnSpc>
                <a:spcPct val="120000"/>
              </a:lnSpc>
            </a:pPr>
            <a:r>
              <a:rPr lang="ru-RU" sz="1400">
                <a:solidFill>
                  <a:srgbClr val="00317A"/>
                </a:solidFill>
                <a:latin typeface="Arial" charset="0"/>
              </a:rPr>
              <a:t> компьютеров пользователей -  </a:t>
            </a:r>
            <a:br>
              <a:rPr lang="ru-RU" sz="1400">
                <a:solidFill>
                  <a:srgbClr val="00317A"/>
                </a:solidFill>
                <a:latin typeface="Arial" charset="0"/>
              </a:rPr>
            </a:br>
            <a:r>
              <a:rPr lang="ru-RU" sz="14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клиенты</a:t>
            </a:r>
            <a:r>
              <a:rPr lang="ru-RU" sz="14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400">
                <a:solidFill>
                  <a:srgbClr val="00317A"/>
                </a:solidFill>
                <a:latin typeface="Arial" charset="0"/>
              </a:rPr>
              <a:t>(абоненты) сети</a:t>
            </a:r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0" y="1638300"/>
            <a:ext cx="3819525" cy="676275"/>
          </a:xfrm>
          <a:prstGeom prst="rightArrow">
            <a:avLst>
              <a:gd name="adj1" fmla="val 97333"/>
              <a:gd name="adj2" fmla="val 63696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lIns="54000" tIns="10800" rIns="54000"/>
          <a:lstStyle/>
          <a:p>
            <a:pPr marL="184150">
              <a:lnSpc>
                <a:spcPct val="130000"/>
              </a:lnSpc>
            </a:pPr>
            <a:r>
              <a:rPr lang="ru-RU" sz="1400">
                <a:solidFill>
                  <a:srgbClr val="00317A"/>
                </a:solidFill>
                <a:latin typeface="Arial" charset="0"/>
              </a:rPr>
              <a:t> узловых  компьютеров-</a:t>
            </a: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серверов</a:t>
            </a:r>
            <a:r>
              <a:rPr lang="ru-RU" sz="1400">
                <a:solidFill>
                  <a:srgbClr val="00317A"/>
                </a:solidFill>
                <a:latin typeface="Century Gothic" pitchFamily="34" charset="0"/>
              </a:rPr>
              <a:t> </a:t>
            </a:r>
            <a:r>
              <a:rPr lang="ru-RU" sz="1400">
                <a:solidFill>
                  <a:srgbClr val="00317A"/>
                </a:solidFill>
                <a:latin typeface="Arial" charset="0"/>
              </a:rPr>
              <a:t/>
            </a:r>
            <a:br>
              <a:rPr lang="ru-RU" sz="1400">
                <a:solidFill>
                  <a:srgbClr val="00317A"/>
                </a:solidFill>
                <a:latin typeface="Arial" charset="0"/>
              </a:rPr>
            </a:br>
            <a:r>
              <a:rPr lang="ru-RU" sz="1400">
                <a:solidFill>
                  <a:srgbClr val="00317A"/>
                </a:solidFill>
                <a:latin typeface="Arial" charset="0"/>
              </a:rPr>
              <a:t> (хостов)</a:t>
            </a:r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9525" y="3495675"/>
            <a:ext cx="3819525" cy="571500"/>
          </a:xfrm>
          <a:prstGeom prst="rightArrow">
            <a:avLst>
              <a:gd name="adj1" fmla="val 97333"/>
              <a:gd name="adj2" fmla="val 75373"/>
            </a:avLst>
          </a:prstGeom>
          <a:solidFill>
            <a:srgbClr val="99CCFF">
              <a:alpha val="24001"/>
            </a:srgbClr>
          </a:solidFill>
          <a:ln w="5715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r>
              <a:rPr lang="ru-RU" sz="1400">
                <a:solidFill>
                  <a:srgbClr val="00317A"/>
                </a:solidFill>
                <a:latin typeface="Arial" charset="0"/>
              </a:rPr>
              <a:t> линий  связи</a:t>
            </a:r>
          </a:p>
        </p:txBody>
      </p:sp>
      <p:sp>
        <p:nvSpPr>
          <p:cNvPr id="108564" name="AutoShap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96150" y="6629400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108570" name="Rectangle 26"/>
          <p:cNvSpPr>
            <a:spLocks noChangeArrowheads="1"/>
          </p:cNvSpPr>
          <p:nvPr/>
        </p:nvSpPr>
        <p:spPr bwMode="auto">
          <a:xfrm>
            <a:off x="4191000" y="771525"/>
            <a:ext cx="4953000" cy="4200525"/>
          </a:xfrm>
          <a:prstGeom prst="rect">
            <a:avLst/>
          </a:prstGeom>
          <a:solidFill>
            <a:srgbClr val="99CCFF">
              <a:alpha val="39999"/>
            </a:srgbClr>
          </a:solidFill>
          <a:ln w="47625" algn="ctr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lIns="54000" tIns="10800" rIns="54000"/>
          <a:lstStyle/>
          <a:p>
            <a:pPr marL="184150">
              <a:lnSpc>
                <a:spcPct val="130000"/>
              </a:lnSpc>
            </a:pPr>
            <a:endParaRPr lang="ru-RU" sz="1400">
              <a:solidFill>
                <a:srgbClr val="00317A"/>
              </a:solidFill>
              <a:latin typeface="Arial" charset="0"/>
            </a:endParaRPr>
          </a:p>
        </p:txBody>
      </p:sp>
      <p:grpSp>
        <p:nvGrpSpPr>
          <p:cNvPr id="108558" name="Group 14"/>
          <p:cNvGrpSpPr>
            <a:grpSpLocks/>
          </p:cNvGrpSpPr>
          <p:nvPr/>
        </p:nvGrpSpPr>
        <p:grpSpPr bwMode="auto">
          <a:xfrm>
            <a:off x="4532313" y="1436688"/>
            <a:ext cx="4335462" cy="2900362"/>
            <a:chOff x="2522" y="341"/>
            <a:chExt cx="3238" cy="2165"/>
          </a:xfrm>
        </p:grpSpPr>
        <p:pic>
          <p:nvPicPr>
            <p:cNvPr id="108559" name="Picture 15" descr="сеть_inet"/>
            <p:cNvPicPr>
              <a:picLocks noChangeAspect="1" noChangeArrowheads="1"/>
            </p:cNvPicPr>
            <p:nvPr/>
          </p:nvPicPr>
          <p:blipFill>
            <a:blip r:embed="rId3">
              <a:lum bright="-6000" contrast="36000"/>
            </a:blip>
            <a:srcRect l="7460" t="749" r="12515" b="2400"/>
            <a:stretch>
              <a:fillRect/>
            </a:stretch>
          </p:blipFill>
          <p:spPr bwMode="auto">
            <a:xfrm>
              <a:off x="2522" y="341"/>
              <a:ext cx="3238" cy="216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3175" algn="ctr">
              <a:solidFill>
                <a:srgbClr val="99CCFF"/>
              </a:solidFill>
              <a:miter lim="800000"/>
              <a:headEnd/>
              <a:tailEnd/>
            </a:ln>
            <a:effectLst/>
          </p:spPr>
        </p:pic>
        <p:sp>
          <p:nvSpPr>
            <p:cNvPr id="108560" name="Rectangle 16"/>
            <p:cNvSpPr>
              <a:spLocks noChangeArrowheads="1"/>
            </p:cNvSpPr>
            <p:nvPr/>
          </p:nvSpPr>
          <p:spPr bwMode="auto">
            <a:xfrm>
              <a:off x="5403" y="2062"/>
              <a:ext cx="357" cy="438"/>
            </a:xfrm>
            <a:prstGeom prst="rect">
              <a:avLst/>
            </a:prstGeom>
            <a:solidFill>
              <a:schemeClr val="bg1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61" name="Rectangle 17"/>
            <p:cNvSpPr>
              <a:spLocks noChangeArrowheads="1"/>
            </p:cNvSpPr>
            <p:nvPr/>
          </p:nvSpPr>
          <p:spPr bwMode="auto">
            <a:xfrm>
              <a:off x="2523" y="400"/>
              <a:ext cx="524" cy="249"/>
            </a:xfrm>
            <a:prstGeom prst="rect">
              <a:avLst/>
            </a:prstGeom>
            <a:solidFill>
              <a:schemeClr val="bg1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566" name="Picture 22" descr="p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0" y="104775"/>
            <a:ext cx="952500" cy="952500"/>
          </a:xfrm>
          <a:prstGeom prst="rect">
            <a:avLst/>
          </a:prstGeom>
          <a:noFill/>
        </p:spPr>
      </p:pic>
      <p:grpSp>
        <p:nvGrpSpPr>
          <p:cNvPr id="108605" name="Group 61"/>
          <p:cNvGrpSpPr>
            <a:grpSpLocks/>
          </p:cNvGrpSpPr>
          <p:nvPr/>
        </p:nvGrpSpPr>
        <p:grpSpPr bwMode="auto">
          <a:xfrm>
            <a:off x="0" y="4425950"/>
            <a:ext cx="3838575" cy="2432050"/>
            <a:chOff x="0" y="2788"/>
            <a:chExt cx="2418" cy="1532"/>
          </a:xfrm>
        </p:grpSpPr>
        <p:grpSp>
          <p:nvGrpSpPr>
            <p:cNvPr id="108602" name="Group 58"/>
            <p:cNvGrpSpPr>
              <a:grpSpLocks/>
            </p:cNvGrpSpPr>
            <p:nvPr/>
          </p:nvGrpSpPr>
          <p:grpSpPr bwMode="auto">
            <a:xfrm>
              <a:off x="0" y="2788"/>
              <a:ext cx="2418" cy="1532"/>
              <a:chOff x="0" y="2788"/>
              <a:chExt cx="2418" cy="1532"/>
            </a:xfrm>
          </p:grpSpPr>
          <p:sp>
            <p:nvSpPr>
              <p:cNvPr id="108571" name="Rectangle 27"/>
              <p:cNvSpPr>
                <a:spLocks noChangeArrowheads="1"/>
              </p:cNvSpPr>
              <p:nvPr/>
            </p:nvSpPr>
            <p:spPr bwMode="auto">
              <a:xfrm>
                <a:off x="0" y="3492"/>
                <a:ext cx="1236" cy="828"/>
              </a:xfrm>
              <a:prstGeom prst="rect">
                <a:avLst/>
              </a:prstGeom>
              <a:gradFill rotWithShape="1">
                <a:gsLst>
                  <a:gs pos="0">
                    <a:srgbClr val="D5E2FF"/>
                  </a:gs>
                  <a:gs pos="100000">
                    <a:schemeClr val="bg1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8573" name="Picture 29" descr="ЛВС_сет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49" r="6995" b="-10309"/>
              <a:stretch>
                <a:fillRect/>
              </a:stretch>
            </p:blipFill>
            <p:spPr bwMode="auto">
              <a:xfrm>
                <a:off x="149" y="3091"/>
                <a:ext cx="2198" cy="1145"/>
              </a:xfrm>
              <a:prstGeom prst="rect">
                <a:avLst/>
              </a:prstGeom>
              <a:noFill/>
              <a:ln w="9525">
                <a:solidFill>
                  <a:srgbClr val="7E9EDE"/>
                </a:solidFill>
                <a:miter lim="800000"/>
                <a:headEnd/>
                <a:tailEnd/>
              </a:ln>
            </p:spPr>
          </p:pic>
          <p:sp>
            <p:nvSpPr>
              <p:cNvPr id="108574" name="Text Box 30"/>
              <p:cNvSpPr txBox="1">
                <a:spLocks noChangeArrowheads="1"/>
              </p:cNvSpPr>
              <p:nvPr/>
            </p:nvSpPr>
            <p:spPr bwMode="auto">
              <a:xfrm>
                <a:off x="211" y="3487"/>
                <a:ext cx="390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endParaRPr lang="ru-RU" sz="900" i="1">
                  <a:solidFill>
                    <a:srgbClr val="4200B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575" name="Text Box 31"/>
              <p:cNvSpPr txBox="1">
                <a:spLocks noChangeArrowheads="1"/>
              </p:cNvSpPr>
              <p:nvPr/>
            </p:nvSpPr>
            <p:spPr bwMode="auto">
              <a:xfrm>
                <a:off x="181" y="4068"/>
                <a:ext cx="39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ru-RU" sz="800" i="1">
                    <a:solidFill>
                      <a:schemeClr val="tx2"/>
                    </a:solidFill>
                    <a:latin typeface="Century Gothic" pitchFamily="34" charset="0"/>
                  </a:rPr>
                  <a:t>Клиент</a:t>
                </a:r>
                <a:endParaRPr lang="ru-RU" sz="900" i="1">
                  <a:solidFill>
                    <a:srgbClr val="4200B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576" name="Text Box 32"/>
              <p:cNvSpPr txBox="1">
                <a:spLocks noChangeArrowheads="1"/>
              </p:cNvSpPr>
              <p:nvPr/>
            </p:nvSpPr>
            <p:spPr bwMode="auto">
              <a:xfrm>
                <a:off x="1698" y="3481"/>
                <a:ext cx="492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ru-RU" sz="800" b="1" i="1">
                    <a:solidFill>
                      <a:srgbClr val="FF6600"/>
                    </a:solidFill>
                    <a:latin typeface="Century Gothic" pitchFamily="34" charset="0"/>
                  </a:rPr>
                  <a:t>Сервер</a:t>
                </a:r>
                <a:endParaRPr lang="ru-RU" sz="900" b="1" i="1">
                  <a:solidFill>
                    <a:srgbClr val="FF66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577" name="Line 33"/>
              <p:cNvSpPr>
                <a:spLocks noChangeShapeType="1"/>
              </p:cNvSpPr>
              <p:nvPr/>
            </p:nvSpPr>
            <p:spPr bwMode="auto">
              <a:xfrm>
                <a:off x="541" y="3404"/>
                <a:ext cx="249" cy="0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78" name="Line 34"/>
              <p:cNvSpPr>
                <a:spLocks noChangeShapeType="1"/>
              </p:cNvSpPr>
              <p:nvPr/>
            </p:nvSpPr>
            <p:spPr bwMode="auto">
              <a:xfrm>
                <a:off x="1507" y="3382"/>
                <a:ext cx="311" cy="0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79" name="Line 35"/>
              <p:cNvSpPr>
                <a:spLocks noChangeShapeType="1"/>
              </p:cNvSpPr>
              <p:nvPr/>
            </p:nvSpPr>
            <p:spPr bwMode="auto">
              <a:xfrm>
                <a:off x="298" y="3658"/>
                <a:ext cx="780" cy="0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0" name="Line 36"/>
              <p:cNvSpPr>
                <a:spLocks noChangeShapeType="1"/>
              </p:cNvSpPr>
              <p:nvPr/>
            </p:nvSpPr>
            <p:spPr bwMode="auto">
              <a:xfrm>
                <a:off x="739" y="3737"/>
                <a:ext cx="373" cy="0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1" name="Line 37"/>
              <p:cNvSpPr>
                <a:spLocks noChangeShapeType="1"/>
              </p:cNvSpPr>
              <p:nvPr/>
            </p:nvSpPr>
            <p:spPr bwMode="auto">
              <a:xfrm>
                <a:off x="1190" y="3731"/>
                <a:ext cx="577" cy="0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2" name="Line 38"/>
              <p:cNvSpPr>
                <a:spLocks noChangeShapeType="1"/>
              </p:cNvSpPr>
              <p:nvPr/>
            </p:nvSpPr>
            <p:spPr bwMode="auto">
              <a:xfrm>
                <a:off x="1218" y="3658"/>
                <a:ext cx="977" cy="0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3" name="Line 39"/>
              <p:cNvSpPr>
                <a:spLocks noChangeShapeType="1"/>
              </p:cNvSpPr>
              <p:nvPr/>
            </p:nvSpPr>
            <p:spPr bwMode="auto">
              <a:xfrm>
                <a:off x="1252" y="3624"/>
                <a:ext cx="881" cy="0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4" name="Line 40"/>
              <p:cNvSpPr>
                <a:spLocks noChangeShapeType="1"/>
              </p:cNvSpPr>
              <p:nvPr/>
            </p:nvSpPr>
            <p:spPr bwMode="auto">
              <a:xfrm flipV="1">
                <a:off x="1157" y="3453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7E9EDE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5" name="Line 41"/>
              <p:cNvSpPr>
                <a:spLocks noChangeShapeType="1"/>
              </p:cNvSpPr>
              <p:nvPr/>
            </p:nvSpPr>
            <p:spPr bwMode="auto">
              <a:xfrm flipV="1">
                <a:off x="1123" y="3470"/>
                <a:ext cx="0" cy="265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6" name="Line 42"/>
              <p:cNvSpPr>
                <a:spLocks noChangeShapeType="1"/>
              </p:cNvSpPr>
              <p:nvPr/>
            </p:nvSpPr>
            <p:spPr bwMode="auto">
              <a:xfrm flipV="1">
                <a:off x="1191" y="3447"/>
                <a:ext cx="0" cy="282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7" name="Line 43"/>
              <p:cNvSpPr>
                <a:spLocks noChangeShapeType="1"/>
              </p:cNvSpPr>
              <p:nvPr/>
            </p:nvSpPr>
            <p:spPr bwMode="auto">
              <a:xfrm flipV="1">
                <a:off x="1247" y="3464"/>
                <a:ext cx="0" cy="164"/>
              </a:xfrm>
              <a:prstGeom prst="line">
                <a:avLst/>
              </a:prstGeom>
              <a:noFill/>
              <a:ln w="9525">
                <a:solidFill>
                  <a:srgbClr val="7E9EDE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8" name="Line 44"/>
              <p:cNvSpPr>
                <a:spLocks noChangeShapeType="1"/>
              </p:cNvSpPr>
              <p:nvPr/>
            </p:nvSpPr>
            <p:spPr bwMode="auto">
              <a:xfrm flipV="1">
                <a:off x="1083" y="3464"/>
                <a:ext cx="0" cy="198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89" name="Line 45"/>
              <p:cNvSpPr>
                <a:spLocks noChangeShapeType="1"/>
              </p:cNvSpPr>
              <p:nvPr/>
            </p:nvSpPr>
            <p:spPr bwMode="auto">
              <a:xfrm flipV="1">
                <a:off x="293" y="3663"/>
                <a:ext cx="0" cy="198"/>
              </a:xfrm>
              <a:prstGeom prst="line">
                <a:avLst/>
              </a:prstGeom>
              <a:noFill/>
              <a:ln w="9525">
                <a:solidFill>
                  <a:srgbClr val="7E9EDE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90" name="Line 46"/>
              <p:cNvSpPr>
                <a:spLocks noChangeShapeType="1"/>
              </p:cNvSpPr>
              <p:nvPr/>
            </p:nvSpPr>
            <p:spPr bwMode="auto">
              <a:xfrm flipV="1">
                <a:off x="738" y="374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91" name="Line 47"/>
              <p:cNvSpPr>
                <a:spLocks noChangeShapeType="1"/>
              </p:cNvSpPr>
              <p:nvPr/>
            </p:nvSpPr>
            <p:spPr bwMode="auto">
              <a:xfrm flipV="1">
                <a:off x="1777" y="3735"/>
                <a:ext cx="0" cy="152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92" name="Line 48"/>
              <p:cNvSpPr>
                <a:spLocks noChangeShapeType="1"/>
              </p:cNvSpPr>
              <p:nvPr/>
            </p:nvSpPr>
            <p:spPr bwMode="auto">
              <a:xfrm flipV="1">
                <a:off x="2196" y="3664"/>
                <a:ext cx="0" cy="209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93" name="Line 49"/>
              <p:cNvSpPr>
                <a:spLocks noChangeShapeType="1"/>
              </p:cNvSpPr>
              <p:nvPr/>
            </p:nvSpPr>
            <p:spPr bwMode="auto">
              <a:xfrm flipV="1">
                <a:off x="1219" y="3448"/>
                <a:ext cx="0" cy="214"/>
              </a:xfrm>
              <a:prstGeom prst="line">
                <a:avLst/>
              </a:prstGeom>
              <a:noFill/>
              <a:ln w="9525">
                <a:solidFill>
                  <a:srgbClr val="A3BAE7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94" name="Line 50"/>
              <p:cNvSpPr>
                <a:spLocks noChangeShapeType="1"/>
              </p:cNvSpPr>
              <p:nvPr/>
            </p:nvSpPr>
            <p:spPr bwMode="auto">
              <a:xfrm flipV="1">
                <a:off x="1163" y="3154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7E9EDE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pic>
            <p:nvPicPr>
              <p:cNvPr id="108595" name="Picture 51" descr="cервер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22" y="2788"/>
                <a:ext cx="258" cy="372"/>
              </a:xfrm>
              <a:prstGeom prst="rect">
                <a:avLst/>
              </a:prstGeom>
              <a:noFill/>
            </p:spPr>
          </p:pic>
          <p:sp>
            <p:nvSpPr>
              <p:cNvPr id="108596" name="Text Box 52"/>
              <p:cNvSpPr txBox="1">
                <a:spLocks noChangeArrowheads="1"/>
              </p:cNvSpPr>
              <p:nvPr/>
            </p:nvSpPr>
            <p:spPr bwMode="auto">
              <a:xfrm>
                <a:off x="831" y="3164"/>
                <a:ext cx="633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ru-RU" sz="800" b="1" i="1">
                    <a:solidFill>
                      <a:srgbClr val="FF6600"/>
                    </a:solidFill>
                    <a:latin typeface="Century Gothic" pitchFamily="34" charset="0"/>
                  </a:rPr>
                  <a:t>Сервер</a:t>
                </a:r>
                <a:endParaRPr lang="ru-RU" sz="900" b="1" i="1">
                  <a:solidFill>
                    <a:srgbClr val="FF66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597" name="Text Box 53"/>
              <p:cNvSpPr txBox="1">
                <a:spLocks noChangeArrowheads="1"/>
              </p:cNvSpPr>
              <p:nvPr/>
            </p:nvSpPr>
            <p:spPr bwMode="auto">
              <a:xfrm>
                <a:off x="621" y="4080"/>
                <a:ext cx="39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ru-RU" sz="800" i="1">
                    <a:solidFill>
                      <a:schemeClr val="tx2"/>
                    </a:solidFill>
                    <a:latin typeface="Century Gothic" pitchFamily="34" charset="0"/>
                  </a:rPr>
                  <a:t>Клиент</a:t>
                </a:r>
                <a:endParaRPr lang="ru-RU" sz="900" i="1">
                  <a:solidFill>
                    <a:srgbClr val="4200B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598" name="Text Box 54"/>
              <p:cNvSpPr txBox="1">
                <a:spLocks noChangeArrowheads="1"/>
              </p:cNvSpPr>
              <p:nvPr/>
            </p:nvSpPr>
            <p:spPr bwMode="auto">
              <a:xfrm>
                <a:off x="1100" y="4080"/>
                <a:ext cx="39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ru-RU" sz="800" i="1">
                    <a:solidFill>
                      <a:schemeClr val="tx2"/>
                    </a:solidFill>
                    <a:latin typeface="Century Gothic" pitchFamily="34" charset="0"/>
                  </a:rPr>
                  <a:t>Клиент</a:t>
                </a:r>
                <a:endParaRPr lang="ru-RU" sz="900" i="1">
                  <a:solidFill>
                    <a:srgbClr val="4200B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599" name="Text Box 55"/>
              <p:cNvSpPr txBox="1">
                <a:spLocks noChangeArrowheads="1"/>
              </p:cNvSpPr>
              <p:nvPr/>
            </p:nvSpPr>
            <p:spPr bwMode="auto">
              <a:xfrm>
                <a:off x="1630" y="4091"/>
                <a:ext cx="39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ru-RU" sz="800" i="1">
                    <a:solidFill>
                      <a:schemeClr val="tx2"/>
                    </a:solidFill>
                    <a:latin typeface="Century Gothic" pitchFamily="34" charset="0"/>
                  </a:rPr>
                  <a:t>Клиент</a:t>
                </a:r>
                <a:endParaRPr lang="ru-RU" sz="900" i="1">
                  <a:solidFill>
                    <a:srgbClr val="4200B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2028" y="4092"/>
                <a:ext cx="39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ru-RU" sz="800" i="1">
                    <a:solidFill>
                      <a:schemeClr val="tx2"/>
                    </a:solidFill>
                    <a:latin typeface="Century Gothic" pitchFamily="34" charset="0"/>
                  </a:rPr>
                  <a:t>Клиент</a:t>
                </a:r>
                <a:endParaRPr lang="ru-RU" sz="900" i="1">
                  <a:solidFill>
                    <a:srgbClr val="4200B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601" name="Text Box 57"/>
              <p:cNvSpPr txBox="1">
                <a:spLocks noChangeArrowheads="1"/>
              </p:cNvSpPr>
              <p:nvPr/>
            </p:nvSpPr>
            <p:spPr bwMode="auto">
              <a:xfrm>
                <a:off x="411" y="3570"/>
                <a:ext cx="594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ru-RU" sz="800" i="1">
                    <a:solidFill>
                      <a:schemeClr val="tx2"/>
                    </a:solidFill>
                    <a:latin typeface="Century Gothic" pitchFamily="34" charset="0"/>
                  </a:rPr>
                  <a:t>Линии связи</a:t>
                </a:r>
                <a:endParaRPr lang="ru-RU" sz="900" i="1">
                  <a:solidFill>
                    <a:srgbClr val="4200B8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08603" name="Rectangle 59"/>
            <p:cNvSpPr>
              <a:spLocks noChangeArrowheads="1"/>
            </p:cNvSpPr>
            <p:nvPr/>
          </p:nvSpPr>
          <p:spPr bwMode="auto">
            <a:xfrm>
              <a:off x="240" y="3204"/>
              <a:ext cx="55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04" name="Rectangle 60"/>
            <p:cNvSpPr>
              <a:spLocks noChangeArrowheads="1"/>
            </p:cNvSpPr>
            <p:nvPr/>
          </p:nvSpPr>
          <p:spPr bwMode="auto">
            <a:xfrm>
              <a:off x="2136" y="3364"/>
              <a:ext cx="210" cy="2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557" name="Rectangle 13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51" grpId="0" animBg="1"/>
      <p:bldP spid="108554" grpId="0" animBg="1"/>
      <p:bldP spid="108555" grpId="0" animBg="1"/>
      <p:bldP spid="108556" grpId="0" animBg="1"/>
    </p:bldLst>
  </p:timing>
</p:sld>
</file>

<file path=ppt/theme/theme1.xml><?xml version="1.0" encoding="utf-8"?>
<a:theme xmlns:a="http://schemas.openxmlformats.org/drawingml/2006/main" name="Галстук">
  <a:themeElements>
    <a:clrScheme name="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336699"/>
      </a:hlink>
      <a:folHlink>
        <a:srgbClr val="CDD0E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Designs\Галстук.pot</Template>
  <TotalTime>8458</TotalTime>
  <Words>2035</Words>
  <Application>Microsoft PowerPoint</Application>
  <PresentationFormat>Экран (4:3)</PresentationFormat>
  <Paragraphs>349</Paragraphs>
  <Slides>21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Галстук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hobbitPC</cp:lastModifiedBy>
  <cp:revision>320</cp:revision>
  <dcterms:created xsi:type="dcterms:W3CDTF">2003-12-29T20:08:39Z</dcterms:created>
  <dcterms:modified xsi:type="dcterms:W3CDTF">2016-02-24T19:40:28Z</dcterms:modified>
</cp:coreProperties>
</file>