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329" r:id="rId2"/>
    <p:sldId id="330" r:id="rId3"/>
    <p:sldId id="314" r:id="rId4"/>
    <p:sldId id="308" r:id="rId5"/>
    <p:sldId id="309" r:id="rId6"/>
    <p:sldId id="325" r:id="rId7"/>
    <p:sldId id="323" r:id="rId8"/>
    <p:sldId id="310" r:id="rId9"/>
    <p:sldId id="331" r:id="rId10"/>
    <p:sldId id="324" r:id="rId11"/>
    <p:sldId id="311" r:id="rId12"/>
    <p:sldId id="312" r:id="rId13"/>
    <p:sldId id="313" r:id="rId14"/>
    <p:sldId id="332" r:id="rId15"/>
    <p:sldId id="320" r:id="rId16"/>
    <p:sldId id="28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CCEF"/>
    <a:srgbClr val="C7D9EF"/>
    <a:srgbClr val="FF0000"/>
    <a:srgbClr val="000066"/>
    <a:srgbClr val="CC0000"/>
    <a:srgbClr val="FFCC00"/>
    <a:srgbClr val="0056AC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6044" autoAdjust="0"/>
    <p:restoredTop sz="94660"/>
  </p:normalViewPr>
  <p:slideViewPr>
    <p:cSldViewPr snapToGrid="0">
      <p:cViewPr>
        <p:scale>
          <a:sx n="100" d="100"/>
          <a:sy n="100" d="100"/>
        </p:scale>
        <p:origin x="-11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15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55ECBF-7089-4857-A681-D94BCBDD496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" name="Text Box 30"/>
          <p:cNvSpPr txBox="1">
            <a:spLocks noChangeArrowheads="1"/>
          </p:cNvSpPr>
          <p:nvPr userDrawn="1"/>
        </p:nvSpPr>
        <p:spPr bwMode="auto">
          <a:xfrm>
            <a:off x="207963" y="5475288"/>
            <a:ext cx="3089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solidFill>
                  <a:srgbClr val="92B0CE"/>
                </a:solidFill>
                <a:latin typeface="Arial" charset="0"/>
                <a:sym typeface="Symbol" pitchFamily="18" charset="2"/>
              </a:rPr>
              <a:t> </a:t>
            </a:r>
            <a:r>
              <a:rPr lang="ru-RU" sz="1200">
                <a:solidFill>
                  <a:srgbClr val="92B0CE"/>
                </a:solidFill>
                <a:latin typeface="Arial" charset="0"/>
              </a:rPr>
              <a:t>Сидорова Л.В.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EBF5FB"/>
            </a:gs>
          </a:gsLst>
          <a:lin ang="540000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split orient="vert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hyperlink" Target="2_index.ht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1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11" Type="http://schemas.openxmlformats.org/officeDocument/2006/relationships/image" Target="../media/image5.jpeg"/><Relationship Id="rId5" Type="http://schemas.openxmlformats.org/officeDocument/2006/relationships/slide" Target="slide8.xml"/><Relationship Id="rId10" Type="http://schemas.openxmlformats.org/officeDocument/2006/relationships/slide" Target="slide16.xml"/><Relationship Id="rId4" Type="http://schemas.openxmlformats.org/officeDocument/2006/relationships/slide" Target="slide4.xml"/><Relationship Id="rId9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180975"/>
            <a:ext cx="9144000" cy="2943225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190500"/>
          </a:xfrm>
          <a:prstGeom prst="rect">
            <a:avLst/>
          </a:prstGeom>
          <a:gradFill rotWithShape="0">
            <a:gsLst>
              <a:gs pos="0">
                <a:srgbClr val="B2CAE8"/>
              </a:gs>
              <a:gs pos="100000">
                <a:srgbClr val="EBF2FB"/>
              </a:gs>
            </a:gsLst>
            <a:path path="rect">
              <a:fillToRect l="100000" b="100000"/>
            </a:path>
          </a:gradFill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>
                <a:solidFill>
                  <a:schemeClr val="accent2"/>
                </a:solidFill>
                <a:latin typeface="Century Gothic" pitchFamily="34" charset="0"/>
              </a:rPr>
              <a:t>Технология. </a:t>
            </a:r>
            <a:r>
              <a:rPr lang="en-US" sz="900">
                <a:solidFill>
                  <a:schemeClr val="accent2"/>
                </a:solidFill>
                <a:latin typeface="Century Gothic" pitchFamily="34" charset="0"/>
              </a:rPr>
              <a:t> </a:t>
            </a:r>
            <a:r>
              <a:rPr lang="ru-RU" sz="900">
                <a:solidFill>
                  <a:schemeClr val="accent2"/>
                </a:solidFill>
                <a:latin typeface="Century Gothic" pitchFamily="34" charset="0"/>
              </a:rPr>
              <a:t>10 класс. </a:t>
            </a:r>
            <a:r>
              <a:rPr lang="en-US" sz="900">
                <a:solidFill>
                  <a:schemeClr val="accent2"/>
                </a:solidFill>
                <a:latin typeface="Century Gothic" pitchFamily="34" charset="0"/>
              </a:rPr>
              <a:t> </a:t>
            </a:r>
            <a:r>
              <a:rPr lang="ru-RU" sz="900">
                <a:solidFill>
                  <a:schemeClr val="accent2"/>
                </a:solidFill>
                <a:latin typeface="Century Gothic" pitchFamily="34" charset="0"/>
              </a:rPr>
              <a:t>Раздел "Информационные технологии"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 flipV="1">
            <a:off x="-6350" y="3138488"/>
            <a:ext cx="9150350" cy="3175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B2CAE8"/>
              </a:gs>
            </a:gsLst>
            <a:lin ang="0" scaled="1"/>
          </a:gradFill>
          <a:ln w="9525">
            <a:solidFill>
              <a:srgbClr val="7999D3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99333" name="Picture 5" descr="www-поиск"/>
          <p:cNvPicPr>
            <a:picLocks noChangeAspect="1" noChangeArrowheads="1"/>
          </p:cNvPicPr>
          <p:nvPr/>
        </p:nvPicPr>
        <p:blipFill>
          <a:blip r:embed="rId2">
            <a:lum contrast="12000"/>
          </a:blip>
          <a:srcRect/>
          <a:stretch>
            <a:fillRect/>
          </a:stretch>
        </p:blipFill>
        <p:spPr bwMode="auto">
          <a:xfrm>
            <a:off x="9525" y="3381375"/>
            <a:ext cx="2116138" cy="3225800"/>
          </a:xfrm>
          <a:prstGeom prst="rect">
            <a:avLst/>
          </a:prstGeom>
          <a:noFill/>
        </p:spPr>
      </p:pic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2743200" y="6477000"/>
            <a:ext cx="6400800" cy="31750"/>
          </a:xfrm>
          <a:prstGeom prst="rect">
            <a:avLst/>
          </a:prstGeom>
          <a:gradFill rotWithShape="0">
            <a:gsLst>
              <a:gs pos="0">
                <a:srgbClr val="548ACC">
                  <a:alpha val="46001"/>
                </a:srgbClr>
              </a:gs>
              <a:gs pos="100000">
                <a:srgbClr val="9BB5FF">
                  <a:alpha val="2000"/>
                </a:srgbClr>
              </a:gs>
            </a:gsLst>
            <a:path path="rect">
              <a:fillToRect l="100000" b="100000"/>
            </a:path>
          </a:gradFill>
          <a:ln w="952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 algn="r">
              <a:tabLst>
                <a:tab pos="4667250" algn="l"/>
              </a:tabLst>
            </a:pPr>
            <a:endParaRPr lang="ru-RU" sz="900">
              <a:solidFill>
                <a:schemeClr val="accent2"/>
              </a:solidFill>
              <a:latin typeface="Century Gothic" pitchFamily="34" charset="0"/>
            </a:endParaRPr>
          </a:p>
        </p:txBody>
      </p:sp>
      <p:pic>
        <p:nvPicPr>
          <p:cNvPr id="99335" name="Picture 7" descr="abstract1_023"/>
          <p:cNvPicPr>
            <a:picLocks noChangeAspect="1" noChangeArrowheads="1"/>
          </p:cNvPicPr>
          <p:nvPr/>
        </p:nvPicPr>
        <p:blipFill>
          <a:blip r:embed="rId3"/>
          <a:srcRect t="28612" r="14030" b="19827"/>
          <a:stretch>
            <a:fillRect/>
          </a:stretch>
        </p:blipFill>
        <p:spPr bwMode="auto">
          <a:xfrm>
            <a:off x="2257425" y="0"/>
            <a:ext cx="6886575" cy="3097213"/>
          </a:xfrm>
          <a:prstGeom prst="rect">
            <a:avLst/>
          </a:prstGeom>
          <a:noFill/>
        </p:spPr>
      </p:pic>
      <p:pic>
        <p:nvPicPr>
          <p:cNvPr id="99336" name="Picture 8" descr="abstract1_023"/>
          <p:cNvPicPr>
            <a:picLocks noChangeAspect="1" noChangeArrowheads="1"/>
          </p:cNvPicPr>
          <p:nvPr/>
        </p:nvPicPr>
        <p:blipFill>
          <a:blip r:embed="rId3"/>
          <a:srcRect l="80417" r="5833" b="54723"/>
          <a:stretch>
            <a:fillRect/>
          </a:stretch>
        </p:blipFill>
        <p:spPr bwMode="auto">
          <a:xfrm>
            <a:off x="0" y="0"/>
            <a:ext cx="1257300" cy="3105150"/>
          </a:xfrm>
          <a:prstGeom prst="rect">
            <a:avLst/>
          </a:prstGeom>
          <a:noFill/>
        </p:spPr>
      </p:pic>
      <p:pic>
        <p:nvPicPr>
          <p:cNvPr id="99337" name="Picture 9" descr="abstract1_023"/>
          <p:cNvPicPr>
            <a:picLocks noChangeAspect="1" noChangeArrowheads="1"/>
          </p:cNvPicPr>
          <p:nvPr/>
        </p:nvPicPr>
        <p:blipFill>
          <a:blip r:embed="rId4"/>
          <a:srcRect l="5833" r="86874" b="54723"/>
          <a:stretch>
            <a:fillRect/>
          </a:stretch>
        </p:blipFill>
        <p:spPr bwMode="auto">
          <a:xfrm>
            <a:off x="2457450" y="0"/>
            <a:ext cx="762000" cy="3105150"/>
          </a:xfrm>
          <a:prstGeom prst="rect">
            <a:avLst/>
          </a:prstGeom>
          <a:noFill/>
        </p:spPr>
      </p:pic>
      <p:pic>
        <p:nvPicPr>
          <p:cNvPr id="99338" name="Picture 10" descr="abstract1_023"/>
          <p:cNvPicPr>
            <a:picLocks noChangeAspect="1" noChangeArrowheads="1"/>
          </p:cNvPicPr>
          <p:nvPr/>
        </p:nvPicPr>
        <p:blipFill>
          <a:blip r:embed="rId3"/>
          <a:srcRect l="80417" r="5833" b="54723"/>
          <a:stretch>
            <a:fillRect/>
          </a:stretch>
        </p:blipFill>
        <p:spPr bwMode="auto">
          <a:xfrm>
            <a:off x="1219200" y="0"/>
            <a:ext cx="1257300" cy="3105150"/>
          </a:xfrm>
          <a:prstGeom prst="rect">
            <a:avLst/>
          </a:prstGeom>
          <a:noFill/>
        </p:spPr>
      </p:pic>
      <p:sp>
        <p:nvSpPr>
          <p:cNvPr id="99339" name="Text Box 11"/>
          <p:cNvSpPr txBox="1">
            <a:spLocks noChangeArrowheads="1"/>
          </p:cNvSpPr>
          <p:nvPr/>
        </p:nvSpPr>
        <p:spPr bwMode="auto">
          <a:xfrm flipV="1">
            <a:off x="166688" y="285750"/>
            <a:ext cx="2576512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r>
              <a:rPr lang="ru-RU" sz="1400">
                <a:solidFill>
                  <a:srgbClr val="C7D9E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Образование </a:t>
            </a:r>
            <a:r>
              <a:rPr lang="en-US" sz="1400">
                <a:solidFill>
                  <a:srgbClr val="C7D9E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XXI </a:t>
            </a:r>
            <a:r>
              <a:rPr lang="ru-RU" sz="1400">
                <a:solidFill>
                  <a:srgbClr val="C7D9E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века</a:t>
            </a:r>
          </a:p>
        </p:txBody>
      </p:sp>
      <p:sp>
        <p:nvSpPr>
          <p:cNvPr id="99340" name="Oval 12"/>
          <p:cNvSpPr>
            <a:spLocks noChangeArrowheads="1"/>
          </p:cNvSpPr>
          <p:nvPr/>
        </p:nvSpPr>
        <p:spPr bwMode="auto">
          <a:xfrm rot="1037095">
            <a:off x="384175" y="6202363"/>
            <a:ext cx="2449513" cy="628650"/>
          </a:xfrm>
          <a:prstGeom prst="ellipse">
            <a:avLst/>
          </a:prstGeom>
          <a:gradFill rotWithShape="1">
            <a:gsLst>
              <a:gs pos="0">
                <a:srgbClr val="C7CCEF">
                  <a:alpha val="47000"/>
                </a:srgbClr>
              </a:gs>
              <a:gs pos="100000">
                <a:srgbClr val="FFFFFF">
                  <a:alpha val="46001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noFill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9341" name="WordArt 13"/>
          <p:cNvSpPr>
            <a:spLocks noChangeArrowheads="1" noChangeShapeType="1" noTextEdit="1"/>
          </p:cNvSpPr>
          <p:nvPr/>
        </p:nvSpPr>
        <p:spPr bwMode="auto">
          <a:xfrm rot="449892">
            <a:off x="0" y="6078538"/>
            <a:ext cx="2786063" cy="779462"/>
          </a:xfrm>
          <a:prstGeom prst="rect">
            <a:avLst/>
          </a:prstGeom>
        </p:spPr>
        <p:txBody>
          <a:bodyPr wrap="none" fromWordArt="1">
            <a:prstTxWarp prst="textRingOutside">
              <a:avLst>
                <a:gd name="adj" fmla="val 70537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91B4DF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28398" dir="1593903" algn="ctr" rotWithShape="0">
                    <a:srgbClr val="9999FF"/>
                  </a:outerShdw>
                </a:effectLst>
                <a:latin typeface="Arial"/>
                <a:cs typeface="Arial"/>
              </a:rPr>
              <a:t>www.sei.debryansk.ru  www.sei.debryansk.ru</a:t>
            </a:r>
            <a:endParaRPr lang="ru-RU" sz="3600" kern="10">
              <a:ln w="12700">
                <a:solidFill>
                  <a:srgbClr val="91B4DF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28398" dir="1593903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99342" name="WordArt 14"/>
          <p:cNvSpPr>
            <a:spLocks noChangeArrowheads="1" noChangeShapeType="1" noTextEdit="1"/>
          </p:cNvSpPr>
          <p:nvPr/>
        </p:nvSpPr>
        <p:spPr bwMode="auto">
          <a:xfrm rot="-277706">
            <a:off x="7669213" y="6678613"/>
            <a:ext cx="1093787" cy="357187"/>
          </a:xfrm>
          <a:prstGeom prst="rect">
            <a:avLst/>
          </a:prstGeom>
        </p:spPr>
        <p:txBody>
          <a:bodyPr wrap="none" fromWordArt="1">
            <a:prstTxWarp prst="textRingOutside">
              <a:avLst>
                <a:gd name="adj" fmla="val 70537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91B4DF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28398" dir="1593903" algn="ctr" rotWithShape="0">
                    <a:srgbClr val="9999FF"/>
                  </a:outerShdw>
                </a:effectLst>
                <a:latin typeface="Arial"/>
                <a:cs typeface="Arial"/>
              </a:rPr>
              <a:t>www.sei.debryansk.ru  www.sei.debryansk.ru</a:t>
            </a:r>
            <a:endParaRPr lang="ru-RU" sz="3600" kern="10">
              <a:ln w="12700">
                <a:solidFill>
                  <a:srgbClr val="91B4DF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28398" dir="1593903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99343" name="Freeform 15"/>
          <p:cNvSpPr>
            <a:spLocks/>
          </p:cNvSpPr>
          <p:nvPr/>
        </p:nvSpPr>
        <p:spPr bwMode="auto">
          <a:xfrm>
            <a:off x="476250" y="5992813"/>
            <a:ext cx="400050" cy="304800"/>
          </a:xfrm>
          <a:custGeom>
            <a:avLst/>
            <a:gdLst/>
            <a:ahLst/>
            <a:cxnLst>
              <a:cxn ang="0">
                <a:pos x="0" y="168"/>
              </a:cxn>
              <a:cxn ang="0">
                <a:pos x="66" y="0"/>
              </a:cxn>
              <a:cxn ang="0">
                <a:pos x="228" y="0"/>
              </a:cxn>
              <a:cxn ang="0">
                <a:pos x="204" y="192"/>
              </a:cxn>
              <a:cxn ang="0">
                <a:pos x="0" y="168"/>
              </a:cxn>
            </a:cxnLst>
            <a:rect l="0" t="0" r="r" b="b"/>
            <a:pathLst>
              <a:path w="228" h="192">
                <a:moveTo>
                  <a:pt x="0" y="168"/>
                </a:moveTo>
                <a:lnTo>
                  <a:pt x="66" y="0"/>
                </a:lnTo>
                <a:lnTo>
                  <a:pt x="228" y="0"/>
                </a:lnTo>
                <a:lnTo>
                  <a:pt x="204" y="192"/>
                </a:lnTo>
                <a:lnTo>
                  <a:pt x="0" y="16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99344" name="Picture 16" descr="abstract1_023"/>
          <p:cNvPicPr>
            <a:picLocks noChangeAspect="1" noChangeArrowheads="1"/>
          </p:cNvPicPr>
          <p:nvPr/>
        </p:nvPicPr>
        <p:blipFill>
          <a:blip r:embed="rId3"/>
          <a:srcRect l="84584" t="40555" r="5833" b="54723"/>
          <a:stretch>
            <a:fillRect/>
          </a:stretch>
        </p:blipFill>
        <p:spPr bwMode="auto">
          <a:xfrm>
            <a:off x="0" y="2528888"/>
            <a:ext cx="1238250" cy="458787"/>
          </a:xfrm>
          <a:prstGeom prst="rect">
            <a:avLst/>
          </a:prstGeom>
          <a:noFill/>
        </p:spPr>
      </p:pic>
      <p:pic>
        <p:nvPicPr>
          <p:cNvPr id="99345" name="Picture 17" descr="abstract1_023"/>
          <p:cNvPicPr>
            <a:picLocks noChangeAspect="1" noChangeArrowheads="1"/>
          </p:cNvPicPr>
          <p:nvPr/>
        </p:nvPicPr>
        <p:blipFill>
          <a:blip r:embed="rId3"/>
          <a:srcRect l="84584" t="40555" r="5833" b="54723"/>
          <a:stretch>
            <a:fillRect/>
          </a:stretch>
        </p:blipFill>
        <p:spPr bwMode="auto">
          <a:xfrm>
            <a:off x="762000" y="2562225"/>
            <a:ext cx="876300" cy="495300"/>
          </a:xfrm>
          <a:prstGeom prst="rect">
            <a:avLst/>
          </a:prstGeom>
          <a:noFill/>
        </p:spPr>
      </p:pic>
      <p:grpSp>
        <p:nvGrpSpPr>
          <p:cNvPr id="99352" name="Group 24"/>
          <p:cNvGrpSpPr>
            <a:grpSpLocks/>
          </p:cNvGrpSpPr>
          <p:nvPr/>
        </p:nvGrpSpPr>
        <p:grpSpPr bwMode="auto">
          <a:xfrm>
            <a:off x="3752850" y="2343150"/>
            <a:ext cx="5238750" cy="2438400"/>
            <a:chOff x="2364" y="1476"/>
            <a:chExt cx="3300" cy="1536"/>
          </a:xfrm>
        </p:grpSpPr>
        <p:sp>
          <p:nvSpPr>
            <p:cNvPr id="99347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2364" y="1476"/>
              <a:ext cx="1968" cy="32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C4DFF8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000000"/>
                      </a:gs>
                      <a:gs pos="39999">
                        <a:srgbClr val="0A128C"/>
                      </a:gs>
                      <a:gs pos="70000">
                        <a:srgbClr val="181CC7"/>
                      </a:gs>
                      <a:gs pos="88000">
                        <a:srgbClr val="7005D4"/>
                      </a:gs>
                      <a:gs pos="100000">
                        <a:srgbClr val="8C3D91"/>
                      </a:gs>
                    </a:gsLst>
                    <a:lin ang="5400000" scaled="1"/>
                  </a:gradFill>
                  <a:effectLst>
                    <a:outerShdw dist="12700" dir="5400000" algn="ctr" rotWithShape="0">
                      <a:srgbClr val="F9F3FB"/>
                    </a:outerShdw>
                  </a:effectLst>
                  <a:latin typeface="Arial"/>
                  <a:cs typeface="Arial"/>
                </a:rPr>
                <a:t>Система</a:t>
              </a:r>
            </a:p>
          </p:txBody>
        </p:sp>
        <p:sp>
          <p:nvSpPr>
            <p:cNvPr id="99348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4056" y="2844"/>
              <a:ext cx="1608" cy="16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C4DFF8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8C3D91"/>
                      </a:gs>
                      <a:gs pos="12000">
                        <a:srgbClr val="7005D4"/>
                      </a:gs>
                      <a:gs pos="30000">
                        <a:srgbClr val="181CC7"/>
                      </a:gs>
                      <a:gs pos="60001">
                        <a:srgbClr val="0A128C"/>
                      </a:gs>
                      <a:gs pos="100000">
                        <a:srgbClr val="000000"/>
                      </a:gs>
                    </a:gsLst>
                    <a:lin ang="5400000" scaled="1"/>
                  </a:gradFill>
                  <a:effectLst>
                    <a:outerShdw dist="17961" dir="2700000" algn="ctr" rotWithShape="0">
                      <a:srgbClr val="333399"/>
                    </a:outerShdw>
                  </a:effectLst>
                  <a:latin typeface="Arial"/>
                  <a:cs typeface="Arial"/>
                </a:rPr>
                <a:t>в сети Интернет</a:t>
              </a:r>
            </a:p>
          </p:txBody>
        </p:sp>
        <p:sp>
          <p:nvSpPr>
            <p:cNvPr id="99350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3324" y="2238"/>
              <a:ext cx="1842" cy="24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C4DFF8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8C3D91"/>
                      </a:gs>
                      <a:gs pos="12000">
                        <a:srgbClr val="7005D4"/>
                      </a:gs>
                      <a:gs pos="30000">
                        <a:srgbClr val="181CC7"/>
                      </a:gs>
                      <a:gs pos="60001">
                        <a:srgbClr val="0A128C"/>
                      </a:gs>
                      <a:gs pos="100000">
                        <a:srgbClr val="000000"/>
                      </a:gs>
                    </a:gsLst>
                    <a:lin ang="5400000" scaled="1"/>
                  </a:gradFill>
                  <a:effectLst>
                    <a:outerShdw dist="35921" dir="2700000" algn="ctr" rotWithShape="0">
                      <a:srgbClr val="333399"/>
                    </a:outerShdw>
                  </a:effectLst>
                  <a:latin typeface="Arial"/>
                  <a:cs typeface="Arial"/>
                </a:rPr>
                <a:t>адресации</a:t>
              </a:r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993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DF2FB"/>
            </a:gs>
            <a:gs pos="100000">
              <a:srgbClr val="EBF5F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81" name="Group 45"/>
          <p:cNvGrpSpPr>
            <a:grpSpLocks/>
          </p:cNvGrpSpPr>
          <p:nvPr/>
        </p:nvGrpSpPr>
        <p:grpSpPr bwMode="auto">
          <a:xfrm>
            <a:off x="1371600" y="2719388"/>
            <a:ext cx="5391150" cy="3162300"/>
            <a:chOff x="1170" y="1281"/>
            <a:chExt cx="3396" cy="1992"/>
          </a:xfrm>
        </p:grpSpPr>
        <p:pic>
          <p:nvPicPr>
            <p:cNvPr id="91165" name="Picture 29" descr="image00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11418"/>
            <a:stretch>
              <a:fillRect/>
            </a:stretch>
          </p:blipFill>
          <p:spPr bwMode="auto">
            <a:xfrm>
              <a:off x="1170" y="1281"/>
              <a:ext cx="3396" cy="199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rgbClr val="171799"/>
              </a:solidFill>
              <a:miter lim="800000"/>
              <a:headEnd/>
              <a:tailEnd/>
            </a:ln>
          </p:spPr>
        </p:pic>
        <p:sp>
          <p:nvSpPr>
            <p:cNvPr id="91173" name="Rectangle 37"/>
            <p:cNvSpPr>
              <a:spLocks noChangeArrowheads="1"/>
            </p:cNvSpPr>
            <p:nvPr/>
          </p:nvSpPr>
          <p:spPr bwMode="auto">
            <a:xfrm>
              <a:off x="3300" y="1714"/>
              <a:ext cx="904" cy="86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r>
                <a:rPr lang="ru-RU" sz="1100" b="1">
                  <a:solidFill>
                    <a:srgbClr val="1E1EC8"/>
                  </a:solidFill>
                  <a:latin typeface="Verdana" pitchFamily="34" charset="0"/>
                </a:rPr>
                <a:t>   </a:t>
              </a:r>
              <a:endParaRPr lang="en-US" sz="1100" b="1">
                <a:solidFill>
                  <a:srgbClr val="1E1EC8"/>
                </a:solidFill>
                <a:latin typeface="Verdana" pitchFamily="34" charset="0"/>
              </a:endParaRPr>
            </a:p>
          </p:txBody>
        </p:sp>
        <p:sp>
          <p:nvSpPr>
            <p:cNvPr id="91174" name="Rectangle 38"/>
            <p:cNvSpPr>
              <a:spLocks noChangeArrowheads="1"/>
            </p:cNvSpPr>
            <p:nvPr/>
          </p:nvSpPr>
          <p:spPr bwMode="auto">
            <a:xfrm>
              <a:off x="3468" y="1918"/>
              <a:ext cx="736" cy="86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r>
                <a:rPr lang="ru-RU" sz="1100" b="1">
                  <a:solidFill>
                    <a:srgbClr val="1E1EC8"/>
                  </a:solidFill>
                  <a:latin typeface="Verdana" pitchFamily="34" charset="0"/>
                </a:rPr>
                <a:t>   </a:t>
              </a:r>
              <a:endParaRPr lang="en-US" sz="1100" b="1">
                <a:solidFill>
                  <a:srgbClr val="1E1EC8"/>
                </a:solidFill>
                <a:latin typeface="Verdana" pitchFamily="34" charset="0"/>
              </a:endParaRPr>
            </a:p>
          </p:txBody>
        </p:sp>
      </p:grp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7943850" y="0"/>
            <a:ext cx="1076325" cy="6858000"/>
          </a:xfrm>
          <a:prstGeom prst="rect">
            <a:avLst/>
          </a:prstGeom>
          <a:gradFill rotWithShape="0">
            <a:gsLst>
              <a:gs pos="0">
                <a:srgbClr val="FF9933">
                  <a:alpha val="72000"/>
                </a:srgb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895350"/>
            <a:endParaRPr lang="ru-RU">
              <a:solidFill>
                <a:schemeClr val="tx2"/>
              </a:solidFill>
            </a:endParaRP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0" y="6215063"/>
            <a:ext cx="9144000" cy="439737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1140" name="Rectangle 4" descr="Алмазная решетка (точечная)"/>
          <p:cNvSpPr>
            <a:spLocks noChangeArrowheads="1"/>
          </p:cNvSpPr>
          <p:nvPr/>
        </p:nvSpPr>
        <p:spPr bwMode="auto">
          <a:xfrm>
            <a:off x="0" y="0"/>
            <a:ext cx="9144000" cy="965200"/>
          </a:xfrm>
          <a:prstGeom prst="rect">
            <a:avLst/>
          </a:prstGeom>
          <a:pattFill prst="dotDmnd">
            <a:fgClr>
              <a:srgbClr val="B2C1EA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0" y="933450"/>
            <a:ext cx="8043863" cy="42863"/>
          </a:xfrm>
          <a:prstGeom prst="rect">
            <a:avLst/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8DA8D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91142" name="Picture 6" descr="ПК Нет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 l="11928" r="18428"/>
          <a:stretch>
            <a:fillRect/>
          </a:stretch>
        </p:blipFill>
        <p:spPr bwMode="auto">
          <a:xfrm>
            <a:off x="7761288" y="-33338"/>
            <a:ext cx="1393825" cy="1146176"/>
          </a:xfrm>
          <a:prstGeom prst="rect">
            <a:avLst/>
          </a:prstGeom>
          <a:noFill/>
        </p:spPr>
      </p:pic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190500" y="1017588"/>
            <a:ext cx="7791450" cy="165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ru-RU" sz="1200">
                <a:solidFill>
                  <a:srgbClr val="00008A"/>
                </a:solidFill>
                <a:latin typeface="Arial" charset="0"/>
              </a:rPr>
              <a:t>В адресе после "</a:t>
            </a:r>
            <a:r>
              <a:rPr lang="en-US" sz="1200">
                <a:solidFill>
                  <a:schemeClr val="accent2"/>
                </a:solidFill>
                <a:latin typeface="Arial" charset="0"/>
              </a:rPr>
              <a:t>www</a:t>
            </a:r>
            <a:r>
              <a:rPr lang="ru-RU" sz="1200">
                <a:solidFill>
                  <a:schemeClr val="accent2"/>
                </a:solidFill>
                <a:latin typeface="Arial" charset="0"/>
              </a:rPr>
              <a:t>"</a:t>
            </a:r>
            <a:r>
              <a:rPr lang="ru-RU" sz="1200">
                <a:solidFill>
                  <a:srgbClr val="00008A"/>
                </a:solidFill>
                <a:latin typeface="Arial" charset="0"/>
              </a:rPr>
              <a:t> идёт  (по иерархии) цепочка названий доменов. </a:t>
            </a:r>
          </a:p>
          <a:p>
            <a:pPr>
              <a:lnSpc>
                <a:spcPct val="130000"/>
              </a:lnSpc>
            </a:pPr>
            <a:r>
              <a:rPr lang="ru-RU" sz="1200">
                <a:solidFill>
                  <a:srgbClr val="00008A"/>
                </a:solidFill>
                <a:latin typeface="Arial" charset="0"/>
              </a:rPr>
              <a:t>Доменная система имен имеет </a:t>
            </a:r>
            <a:r>
              <a:rPr lang="ru-RU" sz="1200" b="1">
                <a:solidFill>
                  <a:srgbClr val="00008A"/>
                </a:solidFill>
                <a:latin typeface="Arial" charset="0"/>
              </a:rPr>
              <a:t>иерархическую древовидную</a:t>
            </a:r>
            <a:r>
              <a:rPr lang="ru-RU" sz="1200">
                <a:solidFill>
                  <a:srgbClr val="00008A"/>
                </a:solidFill>
                <a:latin typeface="Arial" charset="0"/>
              </a:rPr>
              <a:t> структуру </a:t>
            </a:r>
          </a:p>
          <a:p>
            <a:pPr>
              <a:lnSpc>
                <a:spcPct val="130000"/>
              </a:lnSpc>
            </a:pPr>
            <a:r>
              <a:rPr lang="ru-RU" sz="1200">
                <a:solidFill>
                  <a:srgbClr val="00008A"/>
                </a:solidFill>
                <a:latin typeface="Arial" charset="0"/>
              </a:rPr>
              <a:t>(допускающую использование в имени произвольного количества составных частей). </a:t>
            </a:r>
          </a:p>
          <a:p>
            <a:pPr>
              <a:lnSpc>
                <a:spcPct val="130000"/>
              </a:lnSpc>
            </a:pPr>
            <a:endParaRPr lang="ru-RU" sz="700">
              <a:solidFill>
                <a:srgbClr val="00008A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ru-RU" sz="1200">
                <a:solidFill>
                  <a:srgbClr val="00008A"/>
                </a:solidFill>
                <a:latin typeface="Arial" charset="0"/>
              </a:rPr>
              <a:t>Иерархия доменных имен аналогична иерархии имен файлов, принятой в файловых системах </a:t>
            </a:r>
            <a:br>
              <a:rPr lang="ru-RU" sz="1200">
                <a:solidFill>
                  <a:srgbClr val="00008A"/>
                </a:solidFill>
                <a:latin typeface="Arial" charset="0"/>
              </a:rPr>
            </a:br>
            <a:r>
              <a:rPr lang="ru-RU" sz="1200">
                <a:solidFill>
                  <a:srgbClr val="00008A"/>
                </a:solidFill>
                <a:latin typeface="Arial" charset="0"/>
              </a:rPr>
              <a:t>(но старшинство доменов убывает в обратном порядке: в конце главный домен 1-го уровня, потом менее старший – 2 уровня и т.д.). </a:t>
            </a:r>
          </a:p>
        </p:txBody>
      </p:sp>
      <p:sp>
        <p:nvSpPr>
          <p:cNvPr id="91150" name="WordArt 14"/>
          <p:cNvSpPr>
            <a:spLocks noChangeArrowheads="1" noChangeShapeType="1" noTextEdit="1"/>
          </p:cNvSpPr>
          <p:nvPr/>
        </p:nvSpPr>
        <p:spPr bwMode="auto">
          <a:xfrm>
            <a:off x="1712913" y="6265863"/>
            <a:ext cx="4768850" cy="322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175">
                  <a:noFill/>
                  <a:round/>
                  <a:headEnd/>
                  <a:tailEnd/>
                </a:ln>
                <a:solidFill>
                  <a:srgbClr val="FF9933"/>
                </a:solidFill>
                <a:effectLst>
                  <a:outerShdw dist="17961" dir="2700000" algn="ctr" rotWithShape="0">
                    <a:srgbClr val="000066"/>
                  </a:outerShdw>
                </a:effectLst>
                <a:latin typeface="Arial"/>
                <a:cs typeface="Arial"/>
              </a:rPr>
              <a:t>http : // www. bgtu.debryansk.ru</a:t>
            </a:r>
            <a:endParaRPr lang="ru-RU" sz="3600" kern="10">
              <a:ln w="3175">
                <a:noFill/>
                <a:round/>
                <a:headEnd/>
                <a:tailEnd/>
              </a:ln>
              <a:solidFill>
                <a:srgbClr val="FF9933"/>
              </a:solidFill>
              <a:effectLst>
                <a:outerShdw dist="17961" dir="2700000" algn="ctr" rotWithShape="0">
                  <a:srgbClr val="000066"/>
                </a:outerShdw>
              </a:effectLst>
              <a:latin typeface="Arial"/>
              <a:cs typeface="Arial"/>
            </a:endParaRPr>
          </a:p>
        </p:txBody>
      </p:sp>
      <p:sp>
        <p:nvSpPr>
          <p:cNvPr id="91160" name="AutoShape 2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1161" name="AutoShape 2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1163" name="WordArt 27"/>
          <p:cNvSpPr>
            <a:spLocks noChangeArrowheads="1" noChangeShapeType="1" noTextEdit="1"/>
          </p:cNvSpPr>
          <p:nvPr/>
        </p:nvSpPr>
        <p:spPr bwMode="auto">
          <a:xfrm>
            <a:off x="323850" y="133350"/>
            <a:ext cx="439102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Century Gothic"/>
              </a:rPr>
              <a:t>Иерархическая  структура  адреса: </a:t>
            </a:r>
          </a:p>
        </p:txBody>
      </p:sp>
      <p:sp>
        <p:nvSpPr>
          <p:cNvPr id="91164" name="Text Box 28"/>
          <p:cNvSpPr txBox="1">
            <a:spLocks noChangeArrowheads="1"/>
          </p:cNvSpPr>
          <p:nvPr/>
        </p:nvSpPr>
        <p:spPr bwMode="auto">
          <a:xfrm>
            <a:off x="7924800" y="1133475"/>
            <a:ext cx="1209675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ДОМЕН</a:t>
            </a:r>
            <a:r>
              <a:rPr lang="ru-RU" sz="1200">
                <a:solidFill>
                  <a:schemeClr val="accent2"/>
                </a:solidFill>
                <a:latin typeface="Arial" charset="0"/>
              </a:rPr>
              <a:t> –</a:t>
            </a:r>
            <a:r>
              <a:rPr lang="ru-RU" sz="1200">
                <a:solidFill>
                  <a:srgbClr val="00008A"/>
                </a:solidFill>
                <a:latin typeface="Arial" charset="0"/>
              </a:rPr>
              <a:t> </a:t>
            </a:r>
            <a:r>
              <a:rPr lang="ru-RU" sz="1000">
                <a:solidFill>
                  <a:srgbClr val="00008A"/>
                </a:solidFill>
                <a:latin typeface="Arial" charset="0"/>
              </a:rPr>
              <a:t>название группы</a:t>
            </a:r>
            <a:br>
              <a:rPr lang="ru-RU" sz="1000">
                <a:solidFill>
                  <a:srgbClr val="00008A"/>
                </a:solidFill>
                <a:latin typeface="Arial" charset="0"/>
              </a:rPr>
            </a:br>
            <a:r>
              <a:rPr lang="ru-RU" sz="1000">
                <a:solidFill>
                  <a:srgbClr val="00008A"/>
                </a:solidFill>
                <a:latin typeface="Arial" charset="0"/>
              </a:rPr>
              <a:t>(множества) компьютеров, зарегистриро-ванных под общим именем.</a:t>
            </a:r>
            <a:endParaRPr lang="ru-RU" sz="1000">
              <a:latin typeface="Arial" charset="0"/>
            </a:endParaRPr>
          </a:p>
        </p:txBody>
      </p:sp>
      <p:sp>
        <p:nvSpPr>
          <p:cNvPr id="91167" name="WordArt 31"/>
          <p:cNvSpPr>
            <a:spLocks noChangeArrowheads="1" noChangeShapeType="1" noTextEdit="1"/>
          </p:cNvSpPr>
          <p:nvPr/>
        </p:nvSpPr>
        <p:spPr bwMode="auto">
          <a:xfrm>
            <a:off x="304800" y="457200"/>
            <a:ext cx="59912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пространство доменных имён</a:t>
            </a:r>
          </a:p>
        </p:txBody>
      </p:sp>
      <p:sp>
        <p:nvSpPr>
          <p:cNvPr id="91169" name="Rectangle 33"/>
          <p:cNvSpPr>
            <a:spLocks noChangeArrowheads="1"/>
          </p:cNvSpPr>
          <p:nvPr/>
        </p:nvSpPr>
        <p:spPr bwMode="auto">
          <a:xfrm>
            <a:off x="2238375" y="3263900"/>
            <a:ext cx="377825" cy="1079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en-US" sz="11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com</a:t>
            </a:r>
            <a:endParaRPr lang="ru-RU" sz="11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1170" name="Rectangle 34"/>
          <p:cNvSpPr>
            <a:spLocks noChangeArrowheads="1"/>
          </p:cNvSpPr>
          <p:nvPr/>
        </p:nvSpPr>
        <p:spPr bwMode="auto">
          <a:xfrm>
            <a:off x="3390900" y="3330575"/>
            <a:ext cx="206375" cy="1079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US" sz="11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ru</a:t>
            </a:r>
            <a:endParaRPr lang="ru-RU" sz="11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91171" name="Rectangle 35"/>
          <p:cNvSpPr>
            <a:spLocks noChangeArrowheads="1"/>
          </p:cNvSpPr>
          <p:nvPr/>
        </p:nvSpPr>
        <p:spPr bwMode="auto">
          <a:xfrm>
            <a:off x="4295775" y="3321050"/>
            <a:ext cx="206375" cy="1079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en-US" sz="11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uk</a:t>
            </a:r>
          </a:p>
        </p:txBody>
      </p:sp>
      <p:sp>
        <p:nvSpPr>
          <p:cNvPr id="91172" name="Rectangle 36"/>
          <p:cNvSpPr>
            <a:spLocks noChangeArrowheads="1"/>
          </p:cNvSpPr>
          <p:nvPr/>
        </p:nvSpPr>
        <p:spPr bwMode="auto">
          <a:xfrm>
            <a:off x="3952875" y="3111500"/>
            <a:ext cx="1997075" cy="98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1100" b="1">
                <a:solidFill>
                  <a:srgbClr val="1E1EC8"/>
                </a:solidFill>
                <a:latin typeface="Verdana" pitchFamily="34" charset="0"/>
              </a:rPr>
              <a:t>   Домены </a:t>
            </a:r>
            <a:r>
              <a:rPr lang="ru-RU" sz="1100" b="1">
                <a:solidFill>
                  <a:srgbClr val="1E1EC8"/>
                </a:solidFill>
                <a:latin typeface="Arial" charset="0"/>
              </a:rPr>
              <a:t>1-го</a:t>
            </a:r>
            <a:r>
              <a:rPr lang="ru-RU" sz="1100" b="1">
                <a:solidFill>
                  <a:srgbClr val="1E1EC8"/>
                </a:solidFill>
                <a:latin typeface="Verdana" pitchFamily="34" charset="0"/>
              </a:rPr>
              <a:t> уровня</a:t>
            </a:r>
            <a:endParaRPr lang="en-US" sz="1100" b="1">
              <a:solidFill>
                <a:srgbClr val="1E1EC8"/>
              </a:solidFill>
              <a:latin typeface="Verdana" pitchFamily="34" charset="0"/>
            </a:endParaRPr>
          </a:p>
        </p:txBody>
      </p:sp>
      <p:sp>
        <p:nvSpPr>
          <p:cNvPr id="91177" name="Rectangle 41"/>
          <p:cNvSpPr>
            <a:spLocks noChangeArrowheads="1"/>
          </p:cNvSpPr>
          <p:nvPr/>
        </p:nvSpPr>
        <p:spPr bwMode="auto">
          <a:xfrm>
            <a:off x="4695825" y="3416300"/>
            <a:ext cx="20447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1100" b="1">
                <a:solidFill>
                  <a:srgbClr val="1E1EC8"/>
                </a:solidFill>
                <a:latin typeface="Verdana" pitchFamily="34" charset="0"/>
              </a:rPr>
              <a:t>   Домены </a:t>
            </a:r>
            <a:r>
              <a:rPr lang="ru-RU" sz="1100" b="1">
                <a:solidFill>
                  <a:srgbClr val="1E1EC8"/>
                </a:solidFill>
                <a:latin typeface="Arial" charset="0"/>
              </a:rPr>
              <a:t>2-го</a:t>
            </a:r>
            <a:r>
              <a:rPr lang="ru-RU" sz="1100" b="1">
                <a:solidFill>
                  <a:srgbClr val="1E1EC8"/>
                </a:solidFill>
                <a:latin typeface="Verdana" pitchFamily="34" charset="0"/>
              </a:rPr>
              <a:t> уровня</a:t>
            </a:r>
            <a:endParaRPr lang="en-US" sz="1100" b="1">
              <a:solidFill>
                <a:srgbClr val="1E1EC8"/>
              </a:solidFill>
              <a:latin typeface="Verdana" pitchFamily="34" charset="0"/>
            </a:endParaRPr>
          </a:p>
        </p:txBody>
      </p:sp>
      <p:sp>
        <p:nvSpPr>
          <p:cNvPr id="91179" name="Rectangle 43"/>
          <p:cNvSpPr>
            <a:spLocks noChangeArrowheads="1"/>
          </p:cNvSpPr>
          <p:nvPr/>
        </p:nvSpPr>
        <p:spPr bwMode="auto">
          <a:xfrm>
            <a:off x="4962525" y="3759200"/>
            <a:ext cx="20447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1100" b="1">
                <a:solidFill>
                  <a:srgbClr val="1E1EC8"/>
                </a:solidFill>
                <a:latin typeface="Verdana" pitchFamily="34" charset="0"/>
              </a:rPr>
              <a:t>   Домены </a:t>
            </a:r>
            <a:r>
              <a:rPr lang="ru-RU" sz="1100" b="1">
                <a:solidFill>
                  <a:srgbClr val="1E1EC8"/>
                </a:solidFill>
                <a:latin typeface="Arial" charset="0"/>
              </a:rPr>
              <a:t>3-го</a:t>
            </a:r>
            <a:r>
              <a:rPr lang="ru-RU" sz="1100" b="1">
                <a:solidFill>
                  <a:srgbClr val="1E1EC8"/>
                </a:solidFill>
                <a:latin typeface="Verdana" pitchFamily="34" charset="0"/>
              </a:rPr>
              <a:t> уровня</a:t>
            </a:r>
            <a:endParaRPr lang="en-US" sz="1100" b="1">
              <a:solidFill>
                <a:srgbClr val="1E1EC8"/>
              </a:solidFill>
              <a:latin typeface="Verdana" pitchFamily="34" charset="0"/>
            </a:endParaRPr>
          </a:p>
        </p:txBody>
      </p:sp>
      <p:sp>
        <p:nvSpPr>
          <p:cNvPr id="91180" name="Rectangle 44"/>
          <p:cNvSpPr>
            <a:spLocks noChangeArrowheads="1"/>
          </p:cNvSpPr>
          <p:nvPr/>
        </p:nvSpPr>
        <p:spPr bwMode="auto">
          <a:xfrm>
            <a:off x="3524250" y="2806700"/>
            <a:ext cx="1111250" cy="1365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1100" b="1">
                <a:solidFill>
                  <a:srgbClr val="1E1EC8"/>
                </a:solidFill>
                <a:latin typeface="Verdana" pitchFamily="34" charset="0"/>
              </a:rPr>
              <a:t>Корень</a:t>
            </a:r>
            <a:endParaRPr lang="en-US" sz="1100" b="1">
              <a:solidFill>
                <a:srgbClr val="1E1EC8"/>
              </a:solidFill>
              <a:latin typeface="Verdana" pitchFamily="34" charset="0"/>
            </a:endParaRPr>
          </a:p>
        </p:txBody>
      </p:sp>
      <p:sp>
        <p:nvSpPr>
          <p:cNvPr id="91182" name="AutoShape 4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 descr="Алмазная решетка (точечная)"/>
          <p:cNvSpPr>
            <a:spLocks noChangeArrowheads="1"/>
          </p:cNvSpPr>
          <p:nvPr/>
        </p:nvSpPr>
        <p:spPr bwMode="auto">
          <a:xfrm>
            <a:off x="0" y="0"/>
            <a:ext cx="9144000" cy="879475"/>
          </a:xfrm>
          <a:prstGeom prst="rect">
            <a:avLst/>
          </a:prstGeom>
          <a:pattFill prst="dotDmnd">
            <a:fgClr>
              <a:srgbClr val="B2C1EA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352425" y="1836738"/>
            <a:ext cx="3352800" cy="2505075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tIns="118800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ru-RU" sz="1400">
                <a:solidFill>
                  <a:schemeClr val="bg1"/>
                </a:solidFill>
                <a:latin typeface="Arial" charset="0"/>
              </a:rPr>
              <a:t>Национальные домены 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(разделение по 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rgbClr val="F664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географическим</a:t>
            </a:r>
            <a:r>
              <a:rPr lang="ru-RU" sz="1400">
                <a:solidFill>
                  <a:schemeClr val="bg1"/>
                </a:solidFill>
                <a:latin typeface="Arial" charset="0"/>
              </a:rPr>
              <a:t> признакам)</a:t>
            </a:r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auto">
          <a:xfrm rot="1456172">
            <a:off x="4724400" y="16383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ABBFE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4758" name="AutoShape 6"/>
          <p:cNvSpPr>
            <a:spLocks noChangeArrowheads="1"/>
          </p:cNvSpPr>
          <p:nvPr/>
        </p:nvSpPr>
        <p:spPr bwMode="auto">
          <a:xfrm rot="20215306" flipH="1">
            <a:off x="3886200" y="16383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ABBFE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0" y="836613"/>
            <a:ext cx="8043863" cy="31750"/>
          </a:xfrm>
          <a:prstGeom prst="rect">
            <a:avLst/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8DA8D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74760" name="Picture 8" descr="ПК Нет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 l="11928" r="18428"/>
          <a:stretch>
            <a:fillRect/>
          </a:stretch>
        </p:blipFill>
        <p:spPr bwMode="auto">
          <a:xfrm>
            <a:off x="7750175" y="0"/>
            <a:ext cx="1393825" cy="1146175"/>
          </a:xfrm>
          <a:prstGeom prst="rect">
            <a:avLst/>
          </a:prstGeom>
          <a:noFill/>
        </p:spPr>
      </p:pic>
      <p:pic>
        <p:nvPicPr>
          <p:cNvPr id="74761" name="Picture 9" descr="map_okr_of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2663825"/>
            <a:ext cx="2690813" cy="1573213"/>
          </a:xfrm>
          <a:prstGeom prst="rect">
            <a:avLst/>
          </a:prstGeom>
          <a:noFill/>
        </p:spPr>
      </p:pic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2273300" y="3227388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>
                <a:solidFill>
                  <a:srgbClr val="FF9900"/>
                </a:solidFill>
                <a:latin typeface="Arial" charset="0"/>
              </a:rPr>
              <a:t>.</a:t>
            </a:r>
            <a:r>
              <a:rPr lang="en-US" sz="15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ru</a:t>
            </a:r>
            <a:endParaRPr lang="ru-RU" sz="15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288925" y="4906963"/>
            <a:ext cx="88550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>
                <a:solidFill>
                  <a:srgbClr val="333399"/>
                </a:solidFill>
                <a:latin typeface="Arial" charset="0"/>
              </a:rPr>
              <a:t>Названия доменов 1 уровня означают </a:t>
            </a:r>
            <a:r>
              <a:rPr lang="ru-RU" sz="1400" b="1">
                <a:solidFill>
                  <a:srgbClr val="CC0000"/>
                </a:solidFill>
                <a:latin typeface="Arial" charset="0"/>
              </a:rPr>
              <a:t>страну</a:t>
            </a:r>
            <a:r>
              <a:rPr lang="ru-RU" sz="1400">
                <a:solidFill>
                  <a:srgbClr val="333399"/>
                </a:solidFill>
                <a:latin typeface="Arial" charset="0"/>
              </a:rPr>
              <a:t>  или принадлежность к определенной </a:t>
            </a:r>
            <a:r>
              <a:rPr lang="ru-RU" sz="1400" b="1">
                <a:solidFill>
                  <a:srgbClr val="CC0000"/>
                </a:solidFill>
                <a:latin typeface="Arial" charset="0"/>
              </a:rPr>
              <a:t>теме</a:t>
            </a:r>
            <a:r>
              <a:rPr lang="ru-RU" sz="1400">
                <a:solidFill>
                  <a:srgbClr val="333399"/>
                </a:solidFill>
                <a:latin typeface="Arial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ru-RU" sz="1200">
              <a:solidFill>
                <a:srgbClr val="333399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333399"/>
                </a:solidFill>
                <a:latin typeface="Arial" charset="0"/>
              </a:rPr>
              <a:t>Эти названия стандартизированы. Список национальных доменов разработан и утвержден Национальным Институтом Стандартов США (ISO 3166-1)</a:t>
            </a:r>
          </a:p>
        </p:txBody>
      </p: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5345113" y="1812925"/>
            <a:ext cx="3352800" cy="2492375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tIns="118800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ru-RU" sz="1400">
                <a:solidFill>
                  <a:schemeClr val="bg1"/>
                </a:solidFill>
                <a:latin typeface="Arial" charset="0"/>
              </a:rPr>
              <a:t>Домены общего назначения 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(разделение по 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rgbClr val="F664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тематическим</a:t>
            </a:r>
            <a:r>
              <a:rPr lang="ru-RU" sz="1400">
                <a:solidFill>
                  <a:schemeClr val="bg1"/>
                </a:solidFill>
                <a:latin typeface="Arial" charset="0"/>
              </a:rPr>
              <a:t> признакам)</a:t>
            </a:r>
          </a:p>
        </p:txBody>
      </p:sp>
      <p:sp>
        <p:nvSpPr>
          <p:cNvPr id="74767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4768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4770" name="WordArt 18"/>
          <p:cNvSpPr>
            <a:spLocks noChangeArrowheads="1" noChangeShapeType="1" noTextEdit="1"/>
          </p:cNvSpPr>
          <p:nvPr/>
        </p:nvSpPr>
        <p:spPr bwMode="auto">
          <a:xfrm>
            <a:off x="323850" y="266700"/>
            <a:ext cx="710565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В конце адреса -домены 1 уровня </a:t>
            </a:r>
          </a:p>
        </p:txBody>
      </p:sp>
      <p:sp>
        <p:nvSpPr>
          <p:cNvPr id="74772" name="Rectangle 20"/>
          <p:cNvSpPr>
            <a:spLocks noChangeArrowheads="1"/>
          </p:cNvSpPr>
          <p:nvPr/>
        </p:nvSpPr>
        <p:spPr bwMode="auto">
          <a:xfrm>
            <a:off x="2689225" y="982663"/>
            <a:ext cx="6288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ru-RU" sz="1500">
                <a:solidFill>
                  <a:srgbClr val="333399"/>
                </a:solidFill>
                <a:latin typeface="Arial" charset="0"/>
              </a:rPr>
              <a:t>Домены 1-го уровня делятся на 2 группы:</a:t>
            </a:r>
          </a:p>
        </p:txBody>
      </p:sp>
      <p:sp>
        <p:nvSpPr>
          <p:cNvPr id="74773" name="AutoShape 21" descr="Алмазная решетка (точечная)"/>
          <p:cNvSpPr>
            <a:spLocks noChangeArrowheads="1"/>
          </p:cNvSpPr>
          <p:nvPr/>
        </p:nvSpPr>
        <p:spPr bwMode="auto">
          <a:xfrm>
            <a:off x="6734175" y="3362325"/>
            <a:ext cx="590550" cy="612775"/>
          </a:xfrm>
          <a:prstGeom prst="flowChartPunchedTape">
            <a:avLst/>
          </a:prstGeom>
          <a:pattFill prst="dotDmnd">
            <a:fgClr>
              <a:srgbClr val="B2C1EA">
                <a:alpha val="46001"/>
              </a:srgbClr>
            </a:fgClr>
            <a:bgClr>
              <a:srgbClr val="FFFFFF">
                <a:alpha val="46001"/>
              </a:srgb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74765" name="Picture 13" descr="каталог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32575" y="3251200"/>
            <a:ext cx="692150" cy="692150"/>
          </a:xfrm>
          <a:prstGeom prst="rect">
            <a:avLst/>
          </a:prstGeom>
          <a:noFill/>
        </p:spPr>
      </p:pic>
      <p:sp>
        <p:nvSpPr>
          <p:cNvPr id="74774" name="AutoShape 22"/>
          <p:cNvSpPr>
            <a:spLocks noChangeArrowheads="1"/>
          </p:cNvSpPr>
          <p:nvPr/>
        </p:nvSpPr>
        <p:spPr bwMode="auto">
          <a:xfrm rot="5400000" flipH="1" flipV="1">
            <a:off x="3390900" y="46482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ABBFE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4775" name="AutoShape 23"/>
          <p:cNvSpPr>
            <a:spLocks noChangeArrowheads="1"/>
          </p:cNvSpPr>
          <p:nvPr/>
        </p:nvSpPr>
        <p:spPr bwMode="auto">
          <a:xfrm rot="5400000" flipH="1" flipV="1">
            <a:off x="7296150" y="467677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ABBFE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234" name="AutoShape 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reeform 2"/>
          <p:cNvSpPr>
            <a:spLocks/>
          </p:cNvSpPr>
          <p:nvPr/>
        </p:nvSpPr>
        <p:spPr bwMode="auto">
          <a:xfrm>
            <a:off x="8801100" y="2940050"/>
            <a:ext cx="236538" cy="693738"/>
          </a:xfrm>
          <a:custGeom>
            <a:avLst/>
            <a:gdLst/>
            <a:ahLst/>
            <a:cxnLst>
              <a:cxn ang="0">
                <a:pos x="73" y="0"/>
              </a:cxn>
              <a:cxn ang="0">
                <a:pos x="80" y="44"/>
              </a:cxn>
              <a:cxn ang="0">
                <a:pos x="95" y="66"/>
              </a:cxn>
              <a:cxn ang="0">
                <a:pos x="58" y="255"/>
              </a:cxn>
              <a:cxn ang="0">
                <a:pos x="22" y="343"/>
              </a:cxn>
              <a:cxn ang="0">
                <a:pos x="7" y="386"/>
              </a:cxn>
              <a:cxn ang="0">
                <a:pos x="0" y="408"/>
              </a:cxn>
              <a:cxn ang="0">
                <a:pos x="95" y="379"/>
              </a:cxn>
              <a:cxn ang="0">
                <a:pos x="124" y="248"/>
              </a:cxn>
              <a:cxn ang="0">
                <a:pos x="131" y="15"/>
              </a:cxn>
              <a:cxn ang="0">
                <a:pos x="73" y="0"/>
              </a:cxn>
            </a:cxnLst>
            <a:rect l="0" t="0" r="r" b="b"/>
            <a:pathLst>
              <a:path w="149" h="437">
                <a:moveTo>
                  <a:pt x="73" y="0"/>
                </a:moveTo>
                <a:cubicBezTo>
                  <a:pt x="75" y="15"/>
                  <a:pt x="75" y="30"/>
                  <a:pt x="80" y="44"/>
                </a:cubicBezTo>
                <a:cubicBezTo>
                  <a:pt x="83" y="52"/>
                  <a:pt x="95" y="57"/>
                  <a:pt x="95" y="66"/>
                </a:cubicBezTo>
                <a:cubicBezTo>
                  <a:pt x="98" y="136"/>
                  <a:pt x="96" y="199"/>
                  <a:pt x="58" y="255"/>
                </a:cubicBezTo>
                <a:cubicBezTo>
                  <a:pt x="47" y="290"/>
                  <a:pt x="36" y="311"/>
                  <a:pt x="22" y="343"/>
                </a:cubicBezTo>
                <a:cubicBezTo>
                  <a:pt x="16" y="357"/>
                  <a:pt x="12" y="372"/>
                  <a:pt x="7" y="386"/>
                </a:cubicBezTo>
                <a:cubicBezTo>
                  <a:pt x="5" y="393"/>
                  <a:pt x="0" y="408"/>
                  <a:pt x="0" y="408"/>
                </a:cubicBezTo>
                <a:cubicBezTo>
                  <a:pt x="43" y="437"/>
                  <a:pt x="63" y="411"/>
                  <a:pt x="95" y="379"/>
                </a:cubicBezTo>
                <a:cubicBezTo>
                  <a:pt x="109" y="335"/>
                  <a:pt x="110" y="291"/>
                  <a:pt x="124" y="248"/>
                </a:cubicBezTo>
                <a:cubicBezTo>
                  <a:pt x="130" y="168"/>
                  <a:pt x="149" y="96"/>
                  <a:pt x="131" y="15"/>
                </a:cubicBezTo>
                <a:cubicBezTo>
                  <a:pt x="130" y="10"/>
                  <a:pt x="91" y="3"/>
                  <a:pt x="73" y="0"/>
                </a:cubicBezTo>
                <a:close/>
              </a:path>
            </a:pathLst>
          </a:custGeom>
          <a:gradFill rotWithShape="0">
            <a:gsLst>
              <a:gs pos="0">
                <a:srgbClr val="A9D2E7"/>
              </a:gs>
              <a:gs pos="100000">
                <a:srgbClr val="D8E8F2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A3A2BA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75779" name="Rectangle 3" descr="Алмазная решетка (точечная)"/>
          <p:cNvSpPr>
            <a:spLocks noChangeArrowheads="1"/>
          </p:cNvSpPr>
          <p:nvPr/>
        </p:nvSpPr>
        <p:spPr bwMode="auto">
          <a:xfrm>
            <a:off x="0" y="0"/>
            <a:ext cx="9144000" cy="544513"/>
          </a:xfrm>
          <a:prstGeom prst="rect">
            <a:avLst/>
          </a:prstGeom>
          <a:pattFill prst="dotDmnd">
            <a:fgClr>
              <a:srgbClr val="B2C1EA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 flipV="1">
            <a:off x="0" y="531813"/>
            <a:ext cx="8043863" cy="25400"/>
          </a:xfrm>
          <a:prstGeom prst="rect">
            <a:avLst/>
          </a:prstGeom>
          <a:gradFill rotWithShape="0">
            <a:gsLst>
              <a:gs pos="0">
                <a:srgbClr val="E9F0F9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A8BDE2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0" y="5721350"/>
            <a:ext cx="974725" cy="358775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US" sz="1400">
                <a:solidFill>
                  <a:schemeClr val="bg1"/>
                </a:solidFill>
                <a:latin typeface="Arial" charset="0"/>
              </a:rPr>
              <a:t>au</a:t>
            </a: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0" y="5362575"/>
            <a:ext cx="974725" cy="358775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US" sz="1400">
                <a:solidFill>
                  <a:schemeClr val="bg1"/>
                </a:solidFill>
                <a:latin typeface="Arial" charset="0"/>
              </a:rPr>
              <a:t>jp</a:t>
            </a: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0" y="4991100"/>
            <a:ext cx="974725" cy="371475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GB" sz="1400">
                <a:solidFill>
                  <a:schemeClr val="bg1"/>
                </a:solidFill>
                <a:latin typeface="Arial" charset="0"/>
              </a:rPr>
              <a:t>ca</a:t>
            </a: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0" y="4656138"/>
            <a:ext cx="974725" cy="334962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GB" sz="1400">
                <a:solidFill>
                  <a:schemeClr val="bg1"/>
                </a:solidFill>
                <a:latin typeface="Arial" charset="0"/>
              </a:rPr>
              <a:t>de</a:t>
            </a: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0" y="4268788"/>
            <a:ext cx="974725" cy="387350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GB" sz="1400">
                <a:solidFill>
                  <a:schemeClr val="bg1"/>
                </a:solidFill>
                <a:latin typeface="Arial" charset="0"/>
              </a:rPr>
              <a:t>uk</a:t>
            </a: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0" y="3917950"/>
            <a:ext cx="974725" cy="350838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GB" sz="1400">
                <a:solidFill>
                  <a:schemeClr val="bg1"/>
                </a:solidFill>
                <a:latin typeface="Arial" charset="0"/>
              </a:rPr>
              <a:t>fr</a:t>
            </a: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5789" name="Rectangle 13"/>
          <p:cNvSpPr>
            <a:spLocks noChangeArrowheads="1"/>
          </p:cNvSpPr>
          <p:nvPr/>
        </p:nvSpPr>
        <p:spPr bwMode="auto">
          <a:xfrm>
            <a:off x="0" y="3567113"/>
            <a:ext cx="974725" cy="350837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US" sz="1400">
                <a:solidFill>
                  <a:schemeClr val="bg1"/>
                </a:solidFill>
                <a:latin typeface="Arial" charset="0"/>
              </a:rPr>
              <a:t>us</a:t>
            </a: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0" y="3162300"/>
            <a:ext cx="974725" cy="40481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US" sz="1400">
                <a:solidFill>
                  <a:schemeClr val="bg1"/>
                </a:solidFill>
                <a:latin typeface="Arial" charset="0"/>
              </a:rPr>
              <a:t>ru</a:t>
            </a: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5791" name="Rectangle 15"/>
          <p:cNvSpPr>
            <a:spLocks noChangeArrowheads="1"/>
          </p:cNvSpPr>
          <p:nvPr/>
        </p:nvSpPr>
        <p:spPr bwMode="auto">
          <a:xfrm>
            <a:off x="0" y="2579688"/>
            <a:ext cx="974725" cy="582612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ru-RU" sz="1400">
                <a:solidFill>
                  <a:schemeClr val="bg1"/>
                </a:solidFill>
                <a:latin typeface="Arial" charset="0"/>
              </a:rPr>
              <a:t>Название 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домена</a:t>
            </a:r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0" y="3162300"/>
            <a:ext cx="9747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>
            <a:off x="0" y="3567113"/>
            <a:ext cx="9747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>
            <a:off x="0" y="3917950"/>
            <a:ext cx="9747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>
            <a:off x="0" y="4268788"/>
            <a:ext cx="9747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sp>
        <p:nvSpPr>
          <p:cNvPr id="75796" name="Line 20"/>
          <p:cNvSpPr>
            <a:spLocks noChangeShapeType="1"/>
          </p:cNvSpPr>
          <p:nvPr/>
        </p:nvSpPr>
        <p:spPr bwMode="auto">
          <a:xfrm>
            <a:off x="0" y="4656138"/>
            <a:ext cx="9747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sp>
        <p:nvSpPr>
          <p:cNvPr id="75797" name="Line 21"/>
          <p:cNvSpPr>
            <a:spLocks noChangeShapeType="1"/>
          </p:cNvSpPr>
          <p:nvPr/>
        </p:nvSpPr>
        <p:spPr bwMode="auto">
          <a:xfrm>
            <a:off x="0" y="4991100"/>
            <a:ext cx="9747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sp>
        <p:nvSpPr>
          <p:cNvPr id="75798" name="Line 22"/>
          <p:cNvSpPr>
            <a:spLocks noChangeShapeType="1"/>
          </p:cNvSpPr>
          <p:nvPr/>
        </p:nvSpPr>
        <p:spPr bwMode="auto">
          <a:xfrm>
            <a:off x="0" y="2579688"/>
            <a:ext cx="9747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>
            <a:off x="0" y="2579688"/>
            <a:ext cx="0" cy="3500437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sp>
        <p:nvSpPr>
          <p:cNvPr id="75800" name="Line 24"/>
          <p:cNvSpPr>
            <a:spLocks noChangeShapeType="1"/>
          </p:cNvSpPr>
          <p:nvPr/>
        </p:nvSpPr>
        <p:spPr bwMode="auto">
          <a:xfrm>
            <a:off x="974725" y="2579688"/>
            <a:ext cx="0" cy="3500437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sp>
        <p:nvSpPr>
          <p:cNvPr id="75801" name="Line 25"/>
          <p:cNvSpPr>
            <a:spLocks noChangeShapeType="1"/>
          </p:cNvSpPr>
          <p:nvPr/>
        </p:nvSpPr>
        <p:spPr bwMode="auto">
          <a:xfrm>
            <a:off x="0" y="6080125"/>
            <a:ext cx="9747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sp>
        <p:nvSpPr>
          <p:cNvPr id="75802" name="Line 26"/>
          <p:cNvSpPr>
            <a:spLocks noChangeShapeType="1"/>
          </p:cNvSpPr>
          <p:nvPr/>
        </p:nvSpPr>
        <p:spPr bwMode="auto">
          <a:xfrm>
            <a:off x="0" y="5362575"/>
            <a:ext cx="9747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sp>
        <p:nvSpPr>
          <p:cNvPr id="75803" name="Line 27"/>
          <p:cNvSpPr>
            <a:spLocks noChangeShapeType="1"/>
          </p:cNvSpPr>
          <p:nvPr/>
        </p:nvSpPr>
        <p:spPr bwMode="auto">
          <a:xfrm>
            <a:off x="0" y="5721350"/>
            <a:ext cx="974725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 lIns="90000" tIns="36000" rIns="90000" bIns="36000"/>
          <a:lstStyle/>
          <a:p>
            <a:endParaRPr lang="ru-RU"/>
          </a:p>
        </p:txBody>
      </p:sp>
      <p:graphicFrame>
        <p:nvGraphicFramePr>
          <p:cNvPr id="75883" name="Group 107"/>
          <p:cNvGraphicFramePr>
            <a:graphicFrameLocks noGrp="1"/>
          </p:cNvGraphicFramePr>
          <p:nvPr/>
        </p:nvGraphicFramePr>
        <p:xfrm>
          <a:off x="1014413" y="2582863"/>
          <a:ext cx="2633662" cy="3486153"/>
        </p:xfrm>
        <a:graphic>
          <a:graphicData uri="http://schemas.openxmlformats.org/drawingml/2006/table">
            <a:tbl>
              <a:tblPr/>
              <a:tblGrid>
                <a:gridCol w="2633662"/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Название  страны</a:t>
                      </a:r>
                    </a:p>
                  </a:txBody>
                  <a:tcPr marL="75600" marR="57600" marT="18000" marB="46800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66"/>
                        </a:gs>
                        <a:gs pos="50000">
                          <a:schemeClr val="bg1"/>
                        </a:gs>
                        <a:gs pos="100000">
                          <a:srgbClr val="FFCC66"/>
                        </a:gs>
                      </a:gsLst>
                      <a:lin ang="5400000" scaled="1"/>
                    </a:gra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Россия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su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Советский Союз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75600" marR="57600" marT="18000" marB="46800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США</a:t>
                      </a:r>
                    </a:p>
                  </a:txBody>
                  <a:tcPr marL="75600" marR="57600" marT="18000" marB="46800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Франция</a:t>
                      </a:r>
                    </a:p>
                  </a:txBody>
                  <a:tcPr marL="75600" marR="57600" marT="18000" marB="46800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Великобритания</a:t>
                      </a:r>
                    </a:p>
                  </a:txBody>
                  <a:tcPr marL="75600" marR="57600" marT="18000" marB="46800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Германия</a:t>
                      </a:r>
                    </a:p>
                  </a:txBody>
                  <a:tcPr marL="75600" marR="57600" marT="18000" marB="46800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Канада</a:t>
                      </a:r>
                    </a:p>
                  </a:txBody>
                  <a:tcPr marL="75600" marR="57600" marT="18000" marB="46800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Япония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75600" marR="57600" marT="18000" marB="46800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Австралия</a:t>
                      </a:r>
                    </a:p>
                  </a:txBody>
                  <a:tcPr marL="75600" marR="57600" marT="18000" marB="46800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75826" name="Rectangle 50"/>
          <p:cNvSpPr>
            <a:spLocks noChangeArrowheads="1"/>
          </p:cNvSpPr>
          <p:nvPr/>
        </p:nvSpPr>
        <p:spPr bwMode="auto">
          <a:xfrm rot="16200000" flipH="1">
            <a:off x="-706437" y="4270375"/>
            <a:ext cx="3379787" cy="42863"/>
          </a:xfrm>
          <a:prstGeom prst="rect">
            <a:avLst/>
          </a:prstGeom>
          <a:gradFill rotWithShape="0">
            <a:gsLst>
              <a:gs pos="0">
                <a:srgbClr val="E9F0F9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C6D4EC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5827" name="Text Box 51"/>
          <p:cNvSpPr txBox="1">
            <a:spLocks noChangeArrowheads="1"/>
          </p:cNvSpPr>
          <p:nvPr/>
        </p:nvSpPr>
        <p:spPr bwMode="auto">
          <a:xfrm>
            <a:off x="3924300" y="5168900"/>
            <a:ext cx="5219700" cy="915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marL="85725">
              <a:lnSpc>
                <a:spcPct val="150000"/>
              </a:lnSpc>
              <a:spcBef>
                <a:spcPct val="50000"/>
              </a:spcBef>
            </a:pPr>
            <a:r>
              <a:rPr lang="ru-RU" sz="1200">
                <a:solidFill>
                  <a:schemeClr val="tx2"/>
                </a:solidFill>
                <a:latin typeface="Arial" charset="0"/>
              </a:rPr>
              <a:t>Каждый домен верхнего уровня  включает в себя домены 2-го уровня. Имена последних выбираются произвольно, например, по названию организации или региона. </a:t>
            </a:r>
          </a:p>
        </p:txBody>
      </p:sp>
      <p:pic>
        <p:nvPicPr>
          <p:cNvPr id="75828" name="Picture 52" descr="карта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BFDFE"/>
              </a:clrFrom>
              <a:clrTo>
                <a:srgbClr val="FBFDFE">
                  <a:alpha val="0"/>
                </a:srgbClr>
              </a:clrTo>
            </a:clrChange>
            <a:lum bright="6000"/>
          </a:blip>
          <a:srcRect r="1942" b="3668"/>
          <a:stretch>
            <a:fillRect/>
          </a:stretch>
        </p:blipFill>
        <p:spPr bwMode="auto">
          <a:xfrm>
            <a:off x="3792538" y="1320800"/>
            <a:ext cx="5318125" cy="3448050"/>
          </a:xfrm>
          <a:prstGeom prst="rect">
            <a:avLst/>
          </a:prstGeom>
          <a:noFill/>
        </p:spPr>
      </p:pic>
      <p:sp>
        <p:nvSpPr>
          <p:cNvPr id="75829" name="Text Box 53"/>
          <p:cNvSpPr txBox="1">
            <a:spLocks noChangeArrowheads="1"/>
          </p:cNvSpPr>
          <p:nvPr/>
        </p:nvSpPr>
        <p:spPr bwMode="auto">
          <a:xfrm>
            <a:off x="6488113" y="2379663"/>
            <a:ext cx="342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63D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.uk</a:t>
            </a:r>
            <a:endParaRPr lang="ru-RU" b="1">
              <a:solidFill>
                <a:srgbClr val="F63D0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75830" name="Text Box 54"/>
          <p:cNvSpPr txBox="1">
            <a:spLocks noChangeArrowheads="1"/>
          </p:cNvSpPr>
          <p:nvPr/>
        </p:nvSpPr>
        <p:spPr bwMode="auto">
          <a:xfrm>
            <a:off x="7429500" y="2473325"/>
            <a:ext cx="342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  <a:r>
              <a:rPr lang="en-US" b="1">
                <a:solidFill>
                  <a:srgbClr val="F63D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ru</a:t>
            </a:r>
            <a:endParaRPr lang="ru-RU" b="1">
              <a:solidFill>
                <a:srgbClr val="F63D0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75831" name="Text Box 55"/>
          <p:cNvSpPr txBox="1">
            <a:spLocks noChangeArrowheads="1"/>
          </p:cNvSpPr>
          <p:nvPr/>
        </p:nvSpPr>
        <p:spPr bwMode="auto">
          <a:xfrm>
            <a:off x="6416675" y="2930525"/>
            <a:ext cx="2873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63D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.fr</a:t>
            </a:r>
            <a:endParaRPr lang="ru-RU" b="1">
              <a:solidFill>
                <a:srgbClr val="F63D0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75832" name="Text Box 56"/>
          <p:cNvSpPr txBox="1">
            <a:spLocks noChangeArrowheads="1"/>
          </p:cNvSpPr>
          <p:nvPr/>
        </p:nvSpPr>
        <p:spPr bwMode="auto">
          <a:xfrm>
            <a:off x="4537075" y="2816225"/>
            <a:ext cx="342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63D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.us</a:t>
            </a:r>
            <a:endParaRPr lang="ru-RU" b="1">
              <a:solidFill>
                <a:srgbClr val="F63D0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75833" name="Text Box 57"/>
          <p:cNvSpPr txBox="1">
            <a:spLocks noChangeArrowheads="1"/>
          </p:cNvSpPr>
          <p:nvPr/>
        </p:nvSpPr>
        <p:spPr bwMode="auto">
          <a:xfrm>
            <a:off x="4333875" y="2352675"/>
            <a:ext cx="342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63D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.ca</a:t>
            </a:r>
            <a:endParaRPr lang="ru-RU" b="1">
              <a:solidFill>
                <a:srgbClr val="F63D0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75834" name="Text Box 58"/>
          <p:cNvSpPr txBox="1">
            <a:spLocks noChangeArrowheads="1"/>
          </p:cNvSpPr>
          <p:nvPr/>
        </p:nvSpPr>
        <p:spPr bwMode="auto">
          <a:xfrm>
            <a:off x="8678863" y="3187700"/>
            <a:ext cx="342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63D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.jp</a:t>
            </a:r>
            <a:endParaRPr lang="ru-RU" b="1">
              <a:solidFill>
                <a:srgbClr val="F63D0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sp>
        <p:nvSpPr>
          <p:cNvPr id="75835" name="Text Box 59"/>
          <p:cNvSpPr txBox="1">
            <a:spLocks noChangeArrowheads="1"/>
          </p:cNvSpPr>
          <p:nvPr/>
        </p:nvSpPr>
        <p:spPr bwMode="auto">
          <a:xfrm>
            <a:off x="8083550" y="4073525"/>
            <a:ext cx="342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63D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.au</a:t>
            </a:r>
            <a:endParaRPr lang="ru-RU" b="1">
              <a:solidFill>
                <a:srgbClr val="F63D0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  <p:pic>
        <p:nvPicPr>
          <p:cNvPr id="75836" name="Picture 60" descr="ПК Нет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 l="11928" r="18428"/>
          <a:stretch>
            <a:fillRect/>
          </a:stretch>
        </p:blipFill>
        <p:spPr bwMode="auto">
          <a:xfrm>
            <a:off x="8072438" y="0"/>
            <a:ext cx="1071562" cy="881063"/>
          </a:xfrm>
          <a:prstGeom prst="rect">
            <a:avLst/>
          </a:prstGeom>
          <a:noFill/>
        </p:spPr>
      </p:pic>
      <p:sp>
        <p:nvSpPr>
          <p:cNvPr id="75837" name="Text Box 61"/>
          <p:cNvSpPr txBox="1">
            <a:spLocks noChangeArrowheads="1"/>
          </p:cNvSpPr>
          <p:nvPr/>
        </p:nvSpPr>
        <p:spPr bwMode="auto">
          <a:xfrm>
            <a:off x="890588" y="857250"/>
            <a:ext cx="34163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>
                <a:solidFill>
                  <a:schemeClr val="tx2"/>
                </a:solidFill>
                <a:latin typeface="Arial" charset="0"/>
              </a:rPr>
              <a:t>Они указывают на </a:t>
            </a:r>
            <a:r>
              <a:rPr lang="ru-RU" sz="1500">
                <a:solidFill>
                  <a:srgbClr val="FF6600"/>
                </a:solidFill>
                <a:latin typeface="Arial" charset="0"/>
              </a:rPr>
              <a:t>государство</a:t>
            </a:r>
            <a:r>
              <a:rPr lang="ru-RU" sz="1500">
                <a:solidFill>
                  <a:schemeClr val="tx2"/>
                </a:solidFill>
                <a:latin typeface="Arial" charset="0"/>
              </a:rPr>
              <a:t>, </a:t>
            </a:r>
            <a:br>
              <a:rPr lang="ru-RU" sz="1500">
                <a:solidFill>
                  <a:schemeClr val="tx2"/>
                </a:solidFill>
                <a:latin typeface="Arial" charset="0"/>
              </a:rPr>
            </a:br>
            <a:r>
              <a:rPr lang="ru-RU" sz="1500">
                <a:solidFill>
                  <a:schemeClr val="tx2"/>
                </a:solidFill>
                <a:latin typeface="Arial" charset="0"/>
              </a:rPr>
              <a:t>которому принадлежит  ресурс </a:t>
            </a:r>
            <a:br>
              <a:rPr lang="ru-RU" sz="1500">
                <a:solidFill>
                  <a:schemeClr val="tx2"/>
                </a:solidFill>
                <a:latin typeface="Arial" charset="0"/>
              </a:rPr>
            </a:br>
            <a:r>
              <a:rPr lang="ru-RU" sz="1500">
                <a:solidFill>
                  <a:schemeClr val="tx2"/>
                </a:solidFill>
                <a:latin typeface="Arial" charset="0"/>
              </a:rPr>
              <a:t>("код страны").</a:t>
            </a:r>
          </a:p>
          <a:p>
            <a:pPr>
              <a:spcBef>
                <a:spcPct val="50000"/>
              </a:spcBef>
            </a:pPr>
            <a:r>
              <a:rPr lang="ru-RU" sz="1300" b="1">
                <a:latin typeface="Arial" charset="0"/>
                <a:cs typeface="Times New Roman" pitchFamily="18" charset="0"/>
              </a:rPr>
              <a:t>Например:</a:t>
            </a:r>
            <a:r>
              <a:rPr lang="ru-RU" sz="1300">
                <a:solidFill>
                  <a:schemeClr val="tx2"/>
                </a:solidFill>
                <a:latin typeface="Arial" charset="0"/>
              </a:rPr>
              <a:t>  </a:t>
            </a:r>
            <a:r>
              <a:rPr lang="en-US" sz="1300" b="1">
                <a:latin typeface="Arial" charset="0"/>
                <a:cs typeface="Times New Roman" pitchFamily="18" charset="0"/>
              </a:rPr>
              <a:t>http</a:t>
            </a:r>
            <a:r>
              <a:rPr lang="ru-RU" sz="1300" b="1">
                <a:latin typeface="Arial" charset="0"/>
                <a:cs typeface="Times New Roman" pitchFamily="18" charset="0"/>
              </a:rPr>
              <a:t>://</a:t>
            </a:r>
            <a:r>
              <a:rPr lang="en-US" sz="1300" b="1">
                <a:latin typeface="Arial" charset="0"/>
                <a:cs typeface="Times New Roman" pitchFamily="18" charset="0"/>
              </a:rPr>
              <a:t>www.</a:t>
            </a:r>
            <a:r>
              <a:rPr lang="en-US" sz="1300" b="1">
                <a:latin typeface="Arial" charset="0"/>
              </a:rPr>
              <a:t>skola34</a:t>
            </a:r>
            <a:r>
              <a:rPr lang="ru-RU" sz="1300" b="1">
                <a:solidFill>
                  <a:srgbClr val="000070"/>
                </a:solidFill>
                <a:latin typeface="Arial" charset="0"/>
                <a:cs typeface="Times New Roman" pitchFamily="18" charset="0"/>
              </a:rPr>
              <a:t>.</a:t>
            </a:r>
            <a:r>
              <a:rPr lang="en-US" sz="1400" b="1">
                <a:solidFill>
                  <a:srgbClr val="FF6600"/>
                </a:solidFill>
                <a:latin typeface="Arial" charset="0"/>
                <a:cs typeface="Times New Roman" pitchFamily="18" charset="0"/>
              </a:rPr>
              <a:t>ru</a:t>
            </a:r>
            <a:endParaRPr lang="ru-RU" sz="1400" b="1">
              <a:solidFill>
                <a:srgbClr val="FF66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75838" name="AutoShape 6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5839" name="AutoShape 6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5841" name="WordArt 65"/>
          <p:cNvSpPr>
            <a:spLocks noChangeArrowheads="1" noChangeShapeType="1" noTextEdit="1"/>
          </p:cNvSpPr>
          <p:nvPr/>
        </p:nvSpPr>
        <p:spPr bwMode="auto">
          <a:xfrm>
            <a:off x="381000" y="114300"/>
            <a:ext cx="71913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Домены 1 уровня:  национальные</a:t>
            </a:r>
          </a:p>
        </p:txBody>
      </p:sp>
      <p:sp>
        <p:nvSpPr>
          <p:cNvPr id="75884" name="AutoShape 108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3933825" y="6276975"/>
            <a:ext cx="2714625" cy="323850"/>
          </a:xfrm>
          <a:prstGeom prst="bevel">
            <a:avLst>
              <a:gd name="adj" fmla="val 9315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200">
                <a:solidFill>
                  <a:srgbClr val="0033CC"/>
                </a:solidFill>
                <a:latin typeface="Century Gothic" pitchFamily="34" charset="0"/>
              </a:rPr>
              <a:t>Все  национальные  домены</a:t>
            </a:r>
          </a:p>
        </p:txBody>
      </p:sp>
      <p:sp>
        <p:nvSpPr>
          <p:cNvPr id="76864" name="AutoShape 108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5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 descr="Алмазная решетка (точечная)"/>
          <p:cNvSpPr>
            <a:spLocks noChangeArrowheads="1"/>
          </p:cNvSpPr>
          <p:nvPr/>
        </p:nvSpPr>
        <p:spPr bwMode="auto">
          <a:xfrm>
            <a:off x="0" y="0"/>
            <a:ext cx="9144000" cy="603250"/>
          </a:xfrm>
          <a:prstGeom prst="rect">
            <a:avLst/>
          </a:prstGeom>
          <a:pattFill prst="dotDmnd">
            <a:fgClr>
              <a:srgbClr val="B2C1EA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 flipV="1">
            <a:off x="20638" y="576263"/>
            <a:ext cx="8183562" cy="42862"/>
          </a:xfrm>
          <a:prstGeom prst="rect">
            <a:avLst/>
          </a:prstGeom>
          <a:gradFill rotWithShape="0">
            <a:gsLst>
              <a:gs pos="0">
                <a:srgbClr val="E9F0F9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A8BDE2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graphicFrame>
        <p:nvGraphicFramePr>
          <p:cNvPr id="94287" name="Group 79"/>
          <p:cNvGraphicFramePr>
            <a:graphicFrameLocks noGrp="1"/>
          </p:cNvGraphicFramePr>
          <p:nvPr/>
        </p:nvGraphicFramePr>
        <p:xfrm>
          <a:off x="487363" y="1538288"/>
          <a:ext cx="974725" cy="4035228"/>
        </p:xfrm>
        <a:graphic>
          <a:graphicData uri="http://schemas.openxmlformats.org/drawingml/2006/table">
            <a:tbl>
              <a:tblPr/>
              <a:tblGrid>
                <a:gridCol w="974725"/>
              </a:tblGrid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Название </a:t>
                      </a:r>
                      <a:b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домена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edu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com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org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biz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info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net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gov 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mil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museum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</a:tbl>
          </a:graphicData>
        </a:graphic>
      </p:graphicFrame>
      <p:sp>
        <p:nvSpPr>
          <p:cNvPr id="76829" name="Text Box 29"/>
          <p:cNvSpPr txBox="1">
            <a:spLocks noChangeArrowheads="1"/>
          </p:cNvSpPr>
          <p:nvPr/>
        </p:nvSpPr>
        <p:spPr bwMode="auto">
          <a:xfrm>
            <a:off x="0" y="680085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1300" b="1">
                <a:solidFill>
                  <a:schemeClr val="tx2"/>
                </a:solidFill>
                <a:latin typeface="Arial" charset="0"/>
                <a:hlinkClick r:id="rId2" action="ppaction://hlinksldjump" tooltip="INTernational Organizations"/>
              </a:rPr>
              <a:t>int</a:t>
            </a:r>
            <a:r>
              <a:rPr lang="ru-RU" sz="130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1300">
                <a:solidFill>
                  <a:schemeClr val="tx2"/>
                </a:solidFill>
                <a:latin typeface="Arial" charset="0"/>
              </a:rPr>
              <a:t>- </a:t>
            </a:r>
            <a:r>
              <a:rPr lang="ru-RU" sz="1300">
                <a:solidFill>
                  <a:schemeClr val="tx2"/>
                </a:solidFill>
                <a:latin typeface="Arial" charset="0"/>
              </a:rPr>
              <a:t>международные организации. </a:t>
            </a:r>
            <a:r>
              <a:rPr lang="ru-RU" sz="1300" b="1">
                <a:solidFill>
                  <a:srgbClr val="EC9640"/>
                </a:solidFill>
                <a:latin typeface="Arial" charset="0"/>
              </a:rPr>
              <a:t/>
            </a:r>
            <a:br>
              <a:rPr lang="ru-RU" sz="1300" b="1">
                <a:solidFill>
                  <a:srgbClr val="EC9640"/>
                </a:solidFill>
                <a:latin typeface="Arial" charset="0"/>
              </a:rPr>
            </a:br>
            <a:r>
              <a:rPr lang="en-GB" sz="1300" b="1">
                <a:solidFill>
                  <a:srgbClr val="EC9640"/>
                </a:solidFill>
                <a:latin typeface="Arial" charset="0"/>
              </a:rPr>
              <a:t>name</a:t>
            </a:r>
            <a:r>
              <a:rPr lang="ru-RU" sz="1300" b="1">
                <a:solidFill>
                  <a:srgbClr val="EC9640"/>
                </a:solidFill>
                <a:latin typeface="Arial" charset="0"/>
              </a:rPr>
              <a:t> - </a:t>
            </a:r>
            <a:r>
              <a:rPr lang="ru-RU" sz="1400">
                <a:solidFill>
                  <a:schemeClr val="tx2"/>
                </a:solidFill>
                <a:latin typeface="Arial" charset="0"/>
              </a:rPr>
              <a:t>домен для использования частными лицами</a:t>
            </a:r>
          </a:p>
        </p:txBody>
      </p:sp>
      <p:sp>
        <p:nvSpPr>
          <p:cNvPr id="76830" name="Text Box 30"/>
          <p:cNvSpPr txBox="1">
            <a:spLocks noChangeArrowheads="1"/>
          </p:cNvSpPr>
          <p:nvPr/>
        </p:nvSpPr>
        <p:spPr bwMode="auto">
          <a:xfrm>
            <a:off x="171450" y="5702300"/>
            <a:ext cx="91630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1300">
                <a:solidFill>
                  <a:schemeClr val="tx2"/>
                </a:solidFill>
                <a:latin typeface="Arial" charset="0"/>
              </a:rPr>
              <a:t>В одном адресе могут </a:t>
            </a:r>
            <a:r>
              <a:rPr lang="ru-RU" sz="1300">
                <a:solidFill>
                  <a:srgbClr val="FF6600"/>
                </a:solidFill>
                <a:latin typeface="Arial" charset="0"/>
              </a:rPr>
              <a:t>сочетаться оба типа</a:t>
            </a:r>
            <a:r>
              <a:rPr lang="ru-RU" sz="1300">
                <a:solidFill>
                  <a:schemeClr val="tx2"/>
                </a:solidFill>
                <a:latin typeface="Arial" charset="0"/>
              </a:rPr>
              <a:t> доменов.  </a:t>
            </a:r>
            <a:br>
              <a:rPr lang="ru-RU" sz="1300">
                <a:solidFill>
                  <a:schemeClr val="tx2"/>
                </a:solidFill>
                <a:latin typeface="Arial" charset="0"/>
              </a:rPr>
            </a:br>
            <a:r>
              <a:rPr lang="ru-RU" sz="1300">
                <a:solidFill>
                  <a:schemeClr val="tx2"/>
                </a:solidFill>
                <a:latin typeface="Arial" charset="0"/>
              </a:rPr>
              <a:t>Так, организация России (.</a:t>
            </a:r>
            <a:r>
              <a:rPr lang="en-US" sz="1300" b="1">
                <a:solidFill>
                  <a:schemeClr val="tx2"/>
                </a:solidFill>
                <a:latin typeface="Arial" charset="0"/>
              </a:rPr>
              <a:t>ru</a:t>
            </a:r>
            <a:r>
              <a:rPr lang="ru-RU" sz="1300">
                <a:solidFill>
                  <a:schemeClr val="tx2"/>
                </a:solidFill>
                <a:latin typeface="Arial" charset="0"/>
              </a:rPr>
              <a:t>) может зарегистрировать домен 2-го уровня в домене "</a:t>
            </a:r>
            <a:r>
              <a:rPr lang="en-US" sz="1300">
                <a:solidFill>
                  <a:schemeClr val="tx2"/>
                </a:solidFill>
                <a:latin typeface="Arial" charset="0"/>
              </a:rPr>
              <a:t>edu</a:t>
            </a:r>
            <a:r>
              <a:rPr lang="ru-RU" sz="1300">
                <a:solidFill>
                  <a:schemeClr val="tx2"/>
                </a:solidFill>
                <a:latin typeface="Arial" charset="0"/>
              </a:rPr>
              <a:t>":  </a:t>
            </a:r>
            <a:r>
              <a:rPr lang="en-US" sz="1300" b="1">
                <a:solidFill>
                  <a:srgbClr val="000070"/>
                </a:solidFill>
                <a:latin typeface="Arial" charset="0"/>
                <a:cs typeface="Times New Roman" pitchFamily="18" charset="0"/>
              </a:rPr>
              <a:t>http://ito.</a:t>
            </a:r>
            <a:r>
              <a:rPr lang="ru-RU" sz="1300" b="1">
                <a:solidFill>
                  <a:srgbClr val="000070"/>
                </a:solidFill>
                <a:latin typeface="Arial" charset="0"/>
              </a:rPr>
              <a:t> </a:t>
            </a:r>
            <a:r>
              <a:rPr lang="en-US" sz="1300" b="1">
                <a:solidFill>
                  <a:srgbClr val="FF6600"/>
                </a:solidFill>
                <a:latin typeface="Arial" charset="0"/>
                <a:cs typeface="Times New Roman" pitchFamily="18" charset="0"/>
              </a:rPr>
              <a:t>edu</a:t>
            </a:r>
            <a:r>
              <a:rPr lang="ru-RU" sz="1300" b="1">
                <a:solidFill>
                  <a:srgbClr val="FF6600"/>
                </a:solidFill>
                <a:latin typeface="Arial" charset="0"/>
                <a:cs typeface="Times New Roman" pitchFamily="18" charset="0"/>
              </a:rPr>
              <a:t>.</a:t>
            </a:r>
            <a:r>
              <a:rPr lang="ru-RU" sz="1300" b="1">
                <a:solidFill>
                  <a:srgbClr val="FF6600"/>
                </a:solidFill>
                <a:latin typeface="Arial" charset="0"/>
              </a:rPr>
              <a:t> </a:t>
            </a:r>
            <a:r>
              <a:rPr lang="en-US" sz="1300" b="1">
                <a:solidFill>
                  <a:srgbClr val="FF6600"/>
                </a:solidFill>
                <a:latin typeface="Arial" charset="0"/>
                <a:cs typeface="Times New Roman" pitchFamily="18" charset="0"/>
              </a:rPr>
              <a:t>ru</a:t>
            </a:r>
            <a:r>
              <a:rPr lang="ru-RU" sz="1300">
                <a:solidFill>
                  <a:srgbClr val="FF6600"/>
                </a:solidFill>
                <a:latin typeface="Arial" charset="0"/>
              </a:rPr>
              <a:t> </a:t>
            </a:r>
            <a:br>
              <a:rPr lang="ru-RU" sz="1300">
                <a:solidFill>
                  <a:srgbClr val="FF6600"/>
                </a:solidFill>
                <a:latin typeface="Arial" charset="0"/>
              </a:rPr>
            </a:br>
            <a:r>
              <a:rPr lang="ru-RU" sz="1300">
                <a:solidFill>
                  <a:srgbClr val="000070"/>
                </a:solidFill>
                <a:latin typeface="Arial" charset="0"/>
              </a:rPr>
              <a:t>						 	              </a:t>
            </a:r>
            <a:r>
              <a:rPr lang="en-US" sz="1300" b="1">
                <a:solidFill>
                  <a:srgbClr val="000070"/>
                </a:solidFill>
                <a:latin typeface="Arial" charset="0"/>
                <a:cs typeface="Times New Roman" pitchFamily="18" charset="0"/>
              </a:rPr>
              <a:t>http</a:t>
            </a:r>
            <a:r>
              <a:rPr lang="ru-RU" sz="1300" b="1">
                <a:solidFill>
                  <a:srgbClr val="000070"/>
                </a:solidFill>
                <a:latin typeface="Arial" charset="0"/>
                <a:cs typeface="Times New Roman" pitchFamily="18" charset="0"/>
              </a:rPr>
              <a:t>://</a:t>
            </a:r>
            <a:r>
              <a:rPr lang="en-US" sz="1300" b="1">
                <a:solidFill>
                  <a:srgbClr val="000070"/>
                </a:solidFill>
                <a:latin typeface="Arial" charset="0"/>
                <a:cs typeface="Times New Roman" pitchFamily="18" charset="0"/>
              </a:rPr>
              <a:t>school</a:t>
            </a:r>
            <a:r>
              <a:rPr lang="ru-RU" sz="1300" b="1">
                <a:solidFill>
                  <a:srgbClr val="000070"/>
                </a:solidFill>
                <a:latin typeface="Arial" charset="0"/>
                <a:cs typeface="Times New Roman" pitchFamily="18" charset="0"/>
              </a:rPr>
              <a:t>.</a:t>
            </a:r>
            <a:r>
              <a:rPr lang="ru-RU" sz="1300" b="1">
                <a:solidFill>
                  <a:srgbClr val="000070"/>
                </a:solidFill>
                <a:latin typeface="Arial" charset="0"/>
              </a:rPr>
              <a:t> </a:t>
            </a:r>
            <a:r>
              <a:rPr lang="en-US" sz="1300" b="1">
                <a:solidFill>
                  <a:srgbClr val="000070"/>
                </a:solidFill>
                <a:latin typeface="Arial" charset="0"/>
                <a:cs typeface="Times New Roman" pitchFamily="18" charset="0"/>
              </a:rPr>
              <a:t>edu</a:t>
            </a:r>
            <a:r>
              <a:rPr lang="ru-RU" sz="1300" b="1">
                <a:solidFill>
                  <a:srgbClr val="000070"/>
                </a:solidFill>
                <a:latin typeface="Arial" charset="0"/>
                <a:cs typeface="Times New Roman" pitchFamily="18" charset="0"/>
              </a:rPr>
              <a:t>.</a:t>
            </a:r>
            <a:r>
              <a:rPr lang="ru-RU" sz="1300" b="1">
                <a:solidFill>
                  <a:srgbClr val="000070"/>
                </a:solidFill>
                <a:latin typeface="Arial" charset="0"/>
              </a:rPr>
              <a:t> </a:t>
            </a:r>
            <a:r>
              <a:rPr lang="en-US" sz="1300" b="1">
                <a:solidFill>
                  <a:srgbClr val="000070"/>
                </a:solidFill>
                <a:latin typeface="Arial" charset="0"/>
                <a:cs typeface="Times New Roman" pitchFamily="18" charset="0"/>
              </a:rPr>
              <a:t>ru</a:t>
            </a:r>
            <a:r>
              <a:rPr lang="ru-RU" sz="1300" b="1">
                <a:solidFill>
                  <a:srgbClr val="000070"/>
                </a:solidFill>
                <a:latin typeface="Arial" charset="0"/>
                <a:cs typeface="Times New Roman" pitchFamily="18" charset="0"/>
              </a:rPr>
              <a:t> </a:t>
            </a:r>
          </a:p>
        </p:txBody>
      </p:sp>
      <p:pic>
        <p:nvPicPr>
          <p:cNvPr id="76831" name="Picture 31" descr="каталог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89900" y="149225"/>
            <a:ext cx="860425" cy="860425"/>
          </a:xfrm>
          <a:prstGeom prst="rect">
            <a:avLst/>
          </a:prstGeom>
          <a:noFill/>
        </p:spPr>
      </p:pic>
      <p:graphicFrame>
        <p:nvGraphicFramePr>
          <p:cNvPr id="94283" name="Group 75"/>
          <p:cNvGraphicFramePr>
            <a:graphicFrameLocks noGrp="1"/>
          </p:cNvGraphicFramePr>
          <p:nvPr/>
        </p:nvGraphicFramePr>
        <p:xfrm>
          <a:off x="1501775" y="1541463"/>
          <a:ext cx="5734050" cy="3816353"/>
        </p:xfrm>
        <a:graphic>
          <a:graphicData uri="http://schemas.openxmlformats.org/drawingml/2006/table">
            <a:tbl>
              <a:tblPr/>
              <a:tblGrid>
                <a:gridCol w="5734050"/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Комментарий</a:t>
                      </a:r>
                    </a:p>
                  </a:txBody>
                  <a:tcPr marL="76200" marR="5715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образовательные  учреждения и проекты</a:t>
                      </a:r>
                    </a:p>
                  </a:txBody>
                  <a:tcPr marL="76200" marR="5715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>
                            <a:alpha val="30000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FF9900">
                            <a:alpha val="30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коммерческие организации</a:t>
                      </a:r>
                    </a:p>
                  </a:txBody>
                  <a:tcPr marL="76200" marR="5715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>
                            <a:alpha val="30000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FF9900">
                            <a:alpha val="30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некоммерческие организации  (и не попадающие в др. категории)</a:t>
                      </a:r>
                    </a:p>
                  </a:txBody>
                  <a:tcPr marL="76200" marR="5715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>
                            <a:alpha val="30000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FF9900">
                            <a:alpha val="30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различные организации</a:t>
                      </a:r>
                    </a:p>
                  </a:txBody>
                  <a:tcPr marL="76200" marR="5715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>
                            <a:alpha val="30000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FF9900">
                            <a:alpha val="30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домен для свободного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бесплатного предоставления информации</a:t>
                      </a:r>
                    </a:p>
                  </a:txBody>
                  <a:tcPr marL="76200" marR="5715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>
                            <a:alpha val="30000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FF9900">
                            <a:alpha val="30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сети общего назначения</a:t>
                      </a:r>
                    </a:p>
                  </a:txBody>
                  <a:tcPr marL="76200" marR="5715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>
                            <a:alpha val="30000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FF9900">
                            <a:alpha val="30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правительственные учреждения </a:t>
                      </a:r>
                    </a:p>
                  </a:txBody>
                  <a:tcPr marL="76200" marR="5715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>
                            <a:alpha val="30000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FF9900">
                            <a:alpha val="30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военные учреждения США</a:t>
                      </a:r>
                    </a:p>
                  </a:txBody>
                  <a:tcPr marL="76200" marR="5715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>
                            <a:alpha val="30000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FF9900">
                            <a:alpha val="30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музеи</a:t>
                      </a:r>
                    </a:p>
                  </a:txBody>
                  <a:tcPr marL="76200" marR="5715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>
                            <a:alpha val="30000"/>
                          </a:srgbClr>
                        </a:gs>
                        <a:gs pos="50000">
                          <a:schemeClr val="bg1"/>
                        </a:gs>
                        <a:gs pos="100000">
                          <a:srgbClr val="FF9900">
                            <a:alpha val="30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76856" name="Rectangle 56"/>
          <p:cNvSpPr>
            <a:spLocks noChangeArrowheads="1"/>
          </p:cNvSpPr>
          <p:nvPr/>
        </p:nvSpPr>
        <p:spPr bwMode="auto">
          <a:xfrm rot="16200000" flipH="1">
            <a:off x="-415925" y="3425826"/>
            <a:ext cx="3773487" cy="42862"/>
          </a:xfrm>
          <a:prstGeom prst="rect">
            <a:avLst/>
          </a:prstGeom>
          <a:gradFill rotWithShape="0">
            <a:gsLst>
              <a:gs pos="0">
                <a:srgbClr val="E9F0F9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C6D4EC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6857" name="Text Box 57"/>
          <p:cNvSpPr txBox="1">
            <a:spLocks noChangeArrowheads="1"/>
          </p:cNvSpPr>
          <p:nvPr/>
        </p:nvSpPr>
        <p:spPr bwMode="auto">
          <a:xfrm>
            <a:off x="6423025" y="2163763"/>
            <a:ext cx="2789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solidFill>
                  <a:schemeClr val="tx2"/>
                </a:solidFill>
                <a:latin typeface="Arial" charset="0"/>
              </a:rPr>
              <a:t>Например:  </a:t>
            </a:r>
            <a:r>
              <a:rPr lang="en-US" sz="120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http</a:t>
            </a:r>
            <a:r>
              <a:rPr lang="ru-RU" sz="120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://</a:t>
            </a:r>
            <a:r>
              <a:rPr lang="en-US" sz="1200">
                <a:solidFill>
                  <a:schemeClr val="tx2"/>
                </a:solidFill>
                <a:latin typeface="Arial" charset="0"/>
              </a:rPr>
              <a:t>www.skola34</a:t>
            </a:r>
            <a:r>
              <a:rPr lang="ru-RU" sz="120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.</a:t>
            </a:r>
            <a:r>
              <a:rPr lang="en-US" sz="120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edu</a:t>
            </a:r>
            <a:endParaRPr lang="ru-RU" sz="12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6858" name="Text Box 58"/>
          <p:cNvSpPr txBox="1">
            <a:spLocks noChangeArrowheads="1"/>
          </p:cNvSpPr>
          <p:nvPr/>
        </p:nvSpPr>
        <p:spPr bwMode="auto">
          <a:xfrm>
            <a:off x="390525" y="876300"/>
            <a:ext cx="77231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>
                <a:solidFill>
                  <a:srgbClr val="00008A"/>
                </a:solidFill>
                <a:latin typeface="Arial" charset="0"/>
              </a:rPr>
              <a:t>Указывают на </a:t>
            </a:r>
            <a:r>
              <a:rPr lang="ru-RU" sz="15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тип организации</a:t>
            </a:r>
            <a:r>
              <a:rPr lang="ru-RU" sz="1500">
                <a:solidFill>
                  <a:srgbClr val="00008A"/>
                </a:solidFill>
                <a:latin typeface="Arial" charset="0"/>
              </a:rPr>
              <a:t>, которому принадлежит  ресурс и  на </a:t>
            </a:r>
            <a:r>
              <a:rPr lang="ru-RU" sz="15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тему  ресурса</a:t>
            </a:r>
            <a:r>
              <a:rPr lang="ru-RU" sz="1500">
                <a:solidFill>
                  <a:srgbClr val="00008A"/>
                </a:solidFill>
                <a:latin typeface="Arial" charset="0"/>
              </a:rPr>
              <a:t>.</a:t>
            </a:r>
          </a:p>
        </p:txBody>
      </p:sp>
      <p:sp>
        <p:nvSpPr>
          <p:cNvPr id="76859" name="AutoShape 5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860" name="AutoShape 6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862" name="WordArt 62"/>
          <p:cNvSpPr>
            <a:spLocks noChangeArrowheads="1" noChangeShapeType="1" noTextEdit="1"/>
          </p:cNvSpPr>
          <p:nvPr/>
        </p:nvSpPr>
        <p:spPr bwMode="auto">
          <a:xfrm>
            <a:off x="409575" y="114300"/>
            <a:ext cx="68484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Домены 1 уровня:  тематические</a:t>
            </a:r>
          </a:p>
        </p:txBody>
      </p:sp>
      <p:sp>
        <p:nvSpPr>
          <p:cNvPr id="9421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animBg="1" autoUpdateAnimBg="0"/>
      <p:bldP spid="7683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 descr="Алмазная решетка (точечная)"/>
          <p:cNvSpPr>
            <a:spLocks noChangeArrowheads="1"/>
          </p:cNvSpPr>
          <p:nvPr/>
        </p:nvSpPr>
        <p:spPr bwMode="auto">
          <a:xfrm>
            <a:off x="0" y="0"/>
            <a:ext cx="9144000" cy="603250"/>
          </a:xfrm>
          <a:prstGeom prst="rect">
            <a:avLst/>
          </a:prstGeom>
          <a:pattFill prst="dotDmnd">
            <a:fgClr>
              <a:srgbClr val="B2C1EA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 flipV="1">
            <a:off x="20638" y="576263"/>
            <a:ext cx="8183562" cy="42862"/>
          </a:xfrm>
          <a:prstGeom prst="rect">
            <a:avLst/>
          </a:prstGeom>
          <a:gradFill rotWithShape="0">
            <a:gsLst>
              <a:gs pos="0">
                <a:srgbClr val="E9F0F9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A8BDE2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graphicFrame>
        <p:nvGraphicFramePr>
          <p:cNvPr id="102607" name="Group 207"/>
          <p:cNvGraphicFramePr>
            <a:graphicFrameLocks noGrp="1"/>
          </p:cNvGraphicFramePr>
          <p:nvPr/>
        </p:nvGraphicFramePr>
        <p:xfrm>
          <a:off x="282575" y="2638425"/>
          <a:ext cx="3702050" cy="3360412"/>
        </p:xfrm>
        <a:graphic>
          <a:graphicData uri="http://schemas.openxmlformats.org/drawingml/2006/table">
            <a:tbl>
              <a:tblPr/>
              <a:tblGrid>
                <a:gridCol w="3702050"/>
              </a:tblGrid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Название прикладного протокола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HTTP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(Hyper Text Transfer Protocol)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FTP 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(File Transfer Protocol)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NNTP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(Network News Transfer Protocol)</a:t>
                      </a: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News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SMTP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(Simple Mail Transfer Protocol)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POP3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(Post Office Protocol)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36000" marB="36000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</a:tcPr>
                </a:tc>
              </a:tr>
            </a:tbl>
          </a:graphicData>
        </a:graphic>
      </p:graphicFrame>
      <p:pic>
        <p:nvPicPr>
          <p:cNvPr id="102430" name="Picture 30" descr="каталог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35950" y="123825"/>
            <a:ext cx="860425" cy="860425"/>
          </a:xfrm>
          <a:prstGeom prst="rect">
            <a:avLst/>
          </a:prstGeom>
          <a:noFill/>
        </p:spPr>
      </p:pic>
      <p:graphicFrame>
        <p:nvGraphicFramePr>
          <p:cNvPr id="102603" name="Group 203"/>
          <p:cNvGraphicFramePr>
            <a:graphicFrameLocks noGrp="1"/>
          </p:cNvGraphicFramePr>
          <p:nvPr/>
        </p:nvGraphicFramePr>
        <p:xfrm>
          <a:off x="4021138" y="2622550"/>
          <a:ext cx="4846637" cy="3371021"/>
        </p:xfrm>
        <a:graphic>
          <a:graphicData uri="http://schemas.openxmlformats.org/drawingml/2006/table">
            <a:tbl>
              <a:tblPr/>
              <a:tblGrid>
                <a:gridCol w="4846637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Комментарий</a:t>
                      </a:r>
                    </a:p>
                  </a:txBody>
                  <a:tcPr marL="75600" marR="57600" marT="18000" marB="18000" anchor="ctr" horzOverflow="overflow">
                    <a:lnL w="12700" cap="flat" cmpd="sng" algn="ctr">
                      <a:solidFill>
                        <a:srgbClr val="FAFB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FB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FB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Протокол службы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WWW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(протокол передачи гипертекстовых документов –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web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-страниц)</a:t>
                      </a:r>
                    </a:p>
                  </a:txBody>
                  <a:tcPr marL="75600" marR="57600" marT="18000" marB="1800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Протокол службы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FTP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(протокол передачи файлов)</a:t>
                      </a:r>
                    </a:p>
                  </a:txBody>
                  <a:tcPr marL="75600" marR="57600" marT="18000" marB="1800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Протокол службы телеконференций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Usenet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(протокол передачи телеконференций)</a:t>
                      </a:r>
                    </a:p>
                  </a:txBody>
                  <a:tcPr marL="75600" marR="57600" marT="18000" marB="1800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Протокол службы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NewsGroups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протокол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передачи новостей)</a:t>
                      </a:r>
                    </a:p>
                  </a:txBody>
                  <a:tcPr marL="75600" marR="57600" marT="18000" marB="1800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marL="920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Протоколы службы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E-mail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протоколы отправки писем на почтовый сервер и получения писем с сервера соответственно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75600" marR="57600" marT="18000" marB="18000" anchor="ctr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9F1E9"/>
                        </a:gs>
                        <a:gs pos="50000">
                          <a:schemeClr val="bg1"/>
                        </a:gs>
                        <a:gs pos="100000">
                          <a:srgbClr val="F9F1E9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102457" name="Text Box 57"/>
          <p:cNvSpPr txBox="1">
            <a:spLocks noChangeArrowheads="1"/>
          </p:cNvSpPr>
          <p:nvPr/>
        </p:nvSpPr>
        <p:spPr bwMode="auto">
          <a:xfrm>
            <a:off x="295275" y="890588"/>
            <a:ext cx="8428038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1400">
                <a:solidFill>
                  <a:srgbClr val="00008A"/>
                </a:solidFill>
                <a:latin typeface="Arial" charset="0"/>
              </a:rPr>
              <a:t>В записи 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>URL-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адреса на 1-м месте стоит название </a:t>
            </a:r>
            <a:r>
              <a:rPr lang="ru-RU" sz="1400">
                <a:solidFill>
                  <a:srgbClr val="CC0000"/>
                </a:solidFill>
                <a:latin typeface="Arial" charset="0"/>
              </a:rPr>
              <a:t>протокола используемой службы Интернет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.</a:t>
            </a:r>
            <a:br>
              <a:rPr lang="ru-RU" sz="1400">
                <a:solidFill>
                  <a:srgbClr val="00008A"/>
                </a:solidFill>
                <a:latin typeface="Arial" charset="0"/>
              </a:rPr>
            </a:br>
            <a:r>
              <a:rPr lang="ru-RU" sz="1400">
                <a:solidFill>
                  <a:srgbClr val="00008A"/>
                </a:solidFill>
                <a:latin typeface="Arial" charset="0"/>
              </a:rPr>
              <a:t>Выше мы рассматривали адреса с протоколом 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>http: 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 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>(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это протокол службы 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>WWW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, т.е. протокол передачи 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>web-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страниц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>)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. 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1400">
                <a:solidFill>
                  <a:srgbClr val="00008A"/>
                </a:solidFill>
                <a:latin typeface="Arial" charset="0"/>
              </a:rPr>
              <a:t>Но в Интернете кроме службы 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>WWW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 есть и другие, для каждой службы – свой прикладной протокол. Перечислим их:</a:t>
            </a:r>
          </a:p>
        </p:txBody>
      </p:sp>
      <p:sp>
        <p:nvSpPr>
          <p:cNvPr id="102458" name="AutoShape 5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59" name="AutoShape 5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60" name="WordArt 60"/>
          <p:cNvSpPr>
            <a:spLocks noChangeArrowheads="1" noChangeShapeType="1" noTextEdit="1"/>
          </p:cNvSpPr>
          <p:nvPr/>
        </p:nvSpPr>
        <p:spPr bwMode="auto">
          <a:xfrm>
            <a:off x="314325" y="114300"/>
            <a:ext cx="47148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Названия протоколов</a:t>
            </a:r>
          </a:p>
        </p:txBody>
      </p:sp>
      <p:sp>
        <p:nvSpPr>
          <p:cNvPr id="102461" name="AutoShape 6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  <p:sp>
        <p:nvSpPr>
          <p:cNvPr id="102608" name="WordArt 208"/>
          <p:cNvSpPr>
            <a:spLocks noChangeArrowheads="1" noChangeShapeType="1" noTextEdit="1"/>
          </p:cNvSpPr>
          <p:nvPr/>
        </p:nvSpPr>
        <p:spPr bwMode="auto">
          <a:xfrm>
            <a:off x="5162550" y="314325"/>
            <a:ext cx="2990850" cy="219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(стоит в начале адреса)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DF2FB"/>
            </a:gs>
            <a:gs pos="100000">
              <a:srgbClr val="EBF5F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22" name="Rectangle 30"/>
          <p:cNvSpPr>
            <a:spLocks noChangeArrowheads="1"/>
          </p:cNvSpPr>
          <p:nvPr/>
        </p:nvSpPr>
        <p:spPr bwMode="auto">
          <a:xfrm>
            <a:off x="2182813" y="1428750"/>
            <a:ext cx="6243637" cy="415925"/>
          </a:xfrm>
          <a:prstGeom prst="rect">
            <a:avLst/>
          </a:prstGeom>
          <a:solidFill>
            <a:srgbClr val="9BB5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BB5FF">
                <a:gamma/>
                <a:shade val="60000"/>
                <a:invGamma/>
              </a:srgbClr>
            </a:prstShdw>
          </a:effectLst>
        </p:spPr>
        <p:txBody>
          <a:bodyPr wrap="none"/>
          <a:lstStyle/>
          <a:p>
            <a:pPr algn="ctr">
              <a:spcBef>
                <a:spcPct val="50000"/>
              </a:spcBef>
            </a:pPr>
            <a:endParaRPr lang="ru-RU" sz="2400">
              <a:solidFill>
                <a:srgbClr val="333399"/>
              </a:solidFill>
              <a:latin typeface="Arial" charset="0"/>
            </a:endParaRPr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2527300"/>
            <a:ext cx="9144000" cy="254476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bg1"/>
            </a:outerShdw>
          </a:effectLst>
        </p:spPr>
        <p:txBody>
          <a:bodyPr wrap="none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4995" name="Rectangle 3" descr="Алмазная решетка (точечная)"/>
          <p:cNvSpPr>
            <a:spLocks noChangeArrowheads="1"/>
          </p:cNvSpPr>
          <p:nvPr/>
        </p:nvSpPr>
        <p:spPr bwMode="auto">
          <a:xfrm>
            <a:off x="0" y="0"/>
            <a:ext cx="9144000" cy="660400"/>
          </a:xfrm>
          <a:prstGeom prst="rect">
            <a:avLst/>
          </a:prstGeom>
          <a:pattFill prst="dotDmnd">
            <a:fgClr>
              <a:srgbClr val="B2C1EA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0" y="619125"/>
            <a:ext cx="8043863" cy="42863"/>
          </a:xfrm>
          <a:prstGeom prst="rect">
            <a:avLst/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8DA8D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84998" name="Picture 6" descr="ПК Нет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 l="11928" r="18428"/>
          <a:stretch>
            <a:fillRect/>
          </a:stretch>
        </p:blipFill>
        <p:spPr bwMode="auto">
          <a:xfrm>
            <a:off x="7761288" y="-33338"/>
            <a:ext cx="1393825" cy="1146176"/>
          </a:xfrm>
          <a:prstGeom prst="rect">
            <a:avLst/>
          </a:prstGeom>
          <a:noFill/>
        </p:spPr>
      </p:pic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2079625" y="1012825"/>
            <a:ext cx="16319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1500" i="1">
                <a:solidFill>
                  <a:srgbClr val="00008A"/>
                </a:solidFill>
                <a:latin typeface="Arial" charset="0"/>
              </a:rPr>
              <a:t>Форма записи</a:t>
            </a:r>
            <a:r>
              <a:rPr lang="ru-RU" sz="1500">
                <a:solidFill>
                  <a:srgbClr val="000000"/>
                </a:solidFill>
                <a:latin typeface="Arial" charset="0"/>
              </a:rPr>
              <a:t>:</a:t>
            </a:r>
            <a:endParaRPr lang="ru-RU" sz="15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5001" name="AutoShape 9"/>
          <p:cNvSpPr>
            <a:spLocks/>
          </p:cNvSpPr>
          <p:nvPr/>
        </p:nvSpPr>
        <p:spPr bwMode="auto">
          <a:xfrm rot="5400000" flipV="1">
            <a:off x="4117182" y="3267869"/>
            <a:ext cx="184150" cy="693737"/>
          </a:xfrm>
          <a:prstGeom prst="rightBrace">
            <a:avLst>
              <a:gd name="adj1" fmla="val 31394"/>
              <a:gd name="adj2" fmla="val 50000"/>
            </a:avLst>
          </a:prstGeom>
          <a:noFill/>
          <a:ln w="9525">
            <a:solidFill>
              <a:srgbClr val="EBF2F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3487738" y="3651250"/>
            <a:ext cx="144621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solidFill>
                  <a:schemeClr val="bg1"/>
                </a:solidFill>
                <a:latin typeface="Arial" charset="0"/>
              </a:rPr>
              <a:t>Признак 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адреса 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эл. почты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4846638" y="3656013"/>
            <a:ext cx="2868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solidFill>
                  <a:schemeClr val="bg1"/>
                </a:solidFill>
                <a:latin typeface="Arial" charset="0"/>
              </a:rPr>
              <a:t>Имя почтового сервера,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300">
                <a:solidFill>
                  <a:schemeClr val="bg1"/>
                </a:solidFill>
                <a:latin typeface="Arial" charset="0"/>
              </a:rPr>
              <a:t> на котором вы </a:t>
            </a:r>
            <a:br>
              <a:rPr lang="ru-RU" sz="1300">
                <a:solidFill>
                  <a:schemeClr val="bg1"/>
                </a:solidFill>
                <a:latin typeface="Arial" charset="0"/>
              </a:rPr>
            </a:br>
            <a:r>
              <a:rPr lang="ru-RU" sz="1300">
                <a:solidFill>
                  <a:schemeClr val="bg1"/>
                </a:solidFill>
                <a:latin typeface="Arial" charset="0"/>
              </a:rPr>
              <a:t>зарегистрировали свой ящик</a:t>
            </a:r>
          </a:p>
        </p:txBody>
      </p:sp>
      <p:sp>
        <p:nvSpPr>
          <p:cNvPr id="85006" name="Line 14"/>
          <p:cNvSpPr>
            <a:spLocks noChangeShapeType="1"/>
          </p:cNvSpPr>
          <p:nvPr/>
        </p:nvSpPr>
        <p:spPr bwMode="auto">
          <a:xfrm>
            <a:off x="2838450" y="3724275"/>
            <a:ext cx="1588" cy="290513"/>
          </a:xfrm>
          <a:prstGeom prst="line">
            <a:avLst/>
          </a:prstGeom>
          <a:noFill/>
          <a:ln w="9525">
            <a:solidFill>
              <a:srgbClr val="B8C9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008" name="WordArt 16"/>
          <p:cNvSpPr>
            <a:spLocks noChangeArrowheads="1" noChangeShapeType="1" noTextEdit="1"/>
          </p:cNvSpPr>
          <p:nvPr/>
        </p:nvSpPr>
        <p:spPr bwMode="auto">
          <a:xfrm>
            <a:off x="2032000" y="2992438"/>
            <a:ext cx="5237163" cy="468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175">
                  <a:noFill/>
                  <a:round/>
                  <a:headEnd/>
                  <a:tailEnd/>
                </a:ln>
                <a:solidFill>
                  <a:srgbClr val="FF9933"/>
                </a:solidFill>
                <a:effectLst>
                  <a:outerShdw dist="17961" dir="2700000" algn="ctr" rotWithShape="0">
                    <a:srgbClr val="000066"/>
                  </a:outerShdw>
                </a:effectLst>
                <a:latin typeface="Arial"/>
                <a:cs typeface="Arial"/>
              </a:rPr>
              <a:t>ivanov @ yandex.ru</a:t>
            </a:r>
            <a:endParaRPr lang="ru-RU" sz="3600" kern="10">
              <a:ln w="3175">
                <a:noFill/>
                <a:round/>
                <a:headEnd/>
                <a:tailEnd/>
              </a:ln>
              <a:solidFill>
                <a:srgbClr val="FF9933"/>
              </a:solidFill>
              <a:effectLst>
                <a:outerShdw dist="17961" dir="2700000" algn="ctr" rotWithShape="0">
                  <a:srgbClr val="000066"/>
                </a:outerShdw>
              </a:effectLst>
              <a:latin typeface="Arial"/>
              <a:cs typeface="Arial"/>
            </a:endParaRPr>
          </a:p>
        </p:txBody>
      </p:sp>
      <p:sp>
        <p:nvSpPr>
          <p:cNvPr id="85010" name="AutoShape 18"/>
          <p:cNvSpPr>
            <a:spLocks/>
          </p:cNvSpPr>
          <p:nvPr/>
        </p:nvSpPr>
        <p:spPr bwMode="auto">
          <a:xfrm rot="5400000" flipV="1">
            <a:off x="5914232" y="2362994"/>
            <a:ext cx="146050" cy="2509837"/>
          </a:xfrm>
          <a:prstGeom prst="rightBrace">
            <a:avLst>
              <a:gd name="adj1" fmla="val 143206"/>
              <a:gd name="adj2" fmla="val 35102"/>
            </a:avLst>
          </a:prstGeom>
          <a:noFill/>
          <a:ln w="9525">
            <a:solidFill>
              <a:srgbClr val="EBF2F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012" name="AutoShape 20"/>
          <p:cNvSpPr>
            <a:spLocks/>
          </p:cNvSpPr>
          <p:nvPr/>
        </p:nvSpPr>
        <p:spPr bwMode="auto">
          <a:xfrm rot="5400000" flipV="1">
            <a:off x="2765426" y="2819400"/>
            <a:ext cx="138112" cy="1595437"/>
          </a:xfrm>
          <a:prstGeom prst="rightBrace">
            <a:avLst>
              <a:gd name="adj1" fmla="val 96265"/>
              <a:gd name="adj2" fmla="val 50000"/>
            </a:avLst>
          </a:prstGeom>
          <a:noFill/>
          <a:ln w="9525">
            <a:solidFill>
              <a:srgbClr val="EBF2F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015" name="Rectangle 23"/>
          <p:cNvSpPr>
            <a:spLocks noChangeArrowheads="1"/>
          </p:cNvSpPr>
          <p:nvPr/>
        </p:nvSpPr>
        <p:spPr bwMode="auto">
          <a:xfrm>
            <a:off x="0" y="5021263"/>
            <a:ext cx="9144000" cy="55562"/>
          </a:xfrm>
          <a:prstGeom prst="rect">
            <a:avLst/>
          </a:prstGeom>
          <a:gradFill rotWithShape="0">
            <a:gsLst>
              <a:gs pos="0">
                <a:srgbClr val="E8F1FA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85016" name="Text Box 24"/>
          <p:cNvSpPr txBox="1">
            <a:spLocks noChangeArrowheads="1"/>
          </p:cNvSpPr>
          <p:nvPr/>
        </p:nvSpPr>
        <p:spPr bwMode="auto">
          <a:xfrm>
            <a:off x="1116013" y="3979863"/>
            <a:ext cx="24653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solidFill>
                  <a:schemeClr val="bg1"/>
                </a:solidFill>
                <a:latin typeface="Arial" charset="0"/>
              </a:rPr>
              <a:t>Имя, под которым вы зарегистрировались 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в почтовой службе</a:t>
            </a:r>
          </a:p>
        </p:txBody>
      </p:sp>
      <p:sp>
        <p:nvSpPr>
          <p:cNvPr id="85017" name="Rectangle 25"/>
          <p:cNvSpPr>
            <a:spLocks noChangeArrowheads="1"/>
          </p:cNvSpPr>
          <p:nvPr/>
        </p:nvSpPr>
        <p:spPr bwMode="auto">
          <a:xfrm>
            <a:off x="0" y="2489200"/>
            <a:ext cx="9144000" cy="55563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E8F1FA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85019" name="Picture 27" descr="@_2_ПК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3" y="1368425"/>
            <a:ext cx="982662" cy="503238"/>
          </a:xfrm>
          <a:prstGeom prst="rect">
            <a:avLst/>
          </a:prstGeom>
          <a:noFill/>
        </p:spPr>
      </p:pic>
      <p:sp>
        <p:nvSpPr>
          <p:cNvPr id="85021" name="Text Box 29"/>
          <p:cNvSpPr txBox="1">
            <a:spLocks noChangeArrowheads="1"/>
          </p:cNvSpPr>
          <p:nvPr/>
        </p:nvSpPr>
        <p:spPr bwMode="auto">
          <a:xfrm>
            <a:off x="2201863" y="1423988"/>
            <a:ext cx="61483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1800" b="1">
                <a:solidFill>
                  <a:srgbClr val="F664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имя абонента</a:t>
            </a:r>
            <a:r>
              <a:rPr lang="ru-RU" sz="1800">
                <a:solidFill>
                  <a:srgbClr val="F664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ru-RU" sz="1800" b="1">
                <a:solidFill>
                  <a:srgbClr val="F664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@</a:t>
            </a:r>
            <a:r>
              <a:rPr lang="ru-RU" sz="1800">
                <a:solidFill>
                  <a:srgbClr val="F664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ru-RU" sz="1800" b="1">
                <a:solidFill>
                  <a:srgbClr val="F664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доменное имя почтового сервера</a:t>
            </a:r>
            <a:r>
              <a:rPr lang="ru-RU" sz="1500">
                <a:solidFill>
                  <a:srgbClr val="F6640A"/>
                </a:solidFill>
                <a:latin typeface="Arial" charset="0"/>
              </a:rPr>
              <a:t> </a:t>
            </a:r>
            <a:endParaRPr lang="ru-RU">
              <a:solidFill>
                <a:srgbClr val="F6640A"/>
              </a:solidFill>
            </a:endParaRPr>
          </a:p>
        </p:txBody>
      </p:sp>
      <p:sp>
        <p:nvSpPr>
          <p:cNvPr id="85023" name="Text Box 31"/>
          <p:cNvSpPr txBox="1">
            <a:spLocks noChangeArrowheads="1"/>
          </p:cNvSpPr>
          <p:nvPr/>
        </p:nvSpPr>
        <p:spPr bwMode="auto">
          <a:xfrm>
            <a:off x="363538" y="3089275"/>
            <a:ext cx="12969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10000"/>
              </a:lnSpc>
            </a:pPr>
            <a:r>
              <a:rPr lang="ru-RU" sz="1500" i="1">
                <a:solidFill>
                  <a:schemeClr val="bg1"/>
                </a:solidFill>
                <a:latin typeface="Arial" charset="0"/>
              </a:rPr>
              <a:t>Пример:</a:t>
            </a:r>
            <a:endParaRPr lang="ru-RU" sz="15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5024" name="AutoShape 3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025" name="AutoShape 3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027" name="WordArt 35"/>
          <p:cNvSpPr>
            <a:spLocks noChangeArrowheads="1" noChangeShapeType="1" noTextEdit="1"/>
          </p:cNvSpPr>
          <p:nvPr/>
        </p:nvSpPr>
        <p:spPr bwMode="auto">
          <a:xfrm>
            <a:off x="333375" y="133350"/>
            <a:ext cx="7286625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Адрес  электронной  почты  (</a:t>
            </a:r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e-mail)</a:t>
            </a:r>
            <a:endParaRPr lang="ru-RU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99FF"/>
                  </a:gs>
                  <a:gs pos="100000">
                    <a:srgbClr val="0000CC"/>
                  </a:gs>
                </a:gsLst>
                <a:path path="rect">
                  <a:fillToRect l="100000" b="100000"/>
                </a:path>
              </a:gradFill>
              <a:effectLst>
                <a:outerShdw dist="28398" dir="1593903" algn="ctr" rotWithShape="0">
                  <a:schemeClr val="tx1"/>
                </a:outerShdw>
              </a:effectLst>
              <a:latin typeface="Century Gothic"/>
            </a:endParaRPr>
          </a:p>
        </p:txBody>
      </p:sp>
      <p:sp>
        <p:nvSpPr>
          <p:cNvPr id="85030" name="AutoShape 3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7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9" name="Picture 13" descr="www-поиск"/>
          <p:cNvPicPr>
            <a:picLocks noChangeAspect="1" noChangeArrowheads="1"/>
          </p:cNvPicPr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0" y="0"/>
            <a:ext cx="2116138" cy="3225800"/>
          </a:xfrm>
          <a:prstGeom prst="rect">
            <a:avLst/>
          </a:prstGeom>
          <a:noFill/>
        </p:spPr>
      </p:pic>
      <p:sp>
        <p:nvSpPr>
          <p:cNvPr id="39950" name="Freeform 14" descr="Алмазная решетка (точечная)"/>
          <p:cNvSpPr>
            <a:spLocks/>
          </p:cNvSpPr>
          <p:nvPr/>
        </p:nvSpPr>
        <p:spPr bwMode="auto">
          <a:xfrm>
            <a:off x="1816100" y="-14288"/>
            <a:ext cx="7315200" cy="647701"/>
          </a:xfrm>
          <a:custGeom>
            <a:avLst/>
            <a:gdLst/>
            <a:ahLst/>
            <a:cxnLst>
              <a:cxn ang="0">
                <a:pos x="4608" y="7"/>
              </a:cxn>
              <a:cxn ang="0">
                <a:pos x="4608" y="408"/>
              </a:cxn>
              <a:cxn ang="0">
                <a:pos x="161" y="394"/>
              </a:cxn>
              <a:cxn ang="0">
                <a:pos x="146" y="270"/>
              </a:cxn>
              <a:cxn ang="0">
                <a:pos x="161" y="204"/>
              </a:cxn>
              <a:cxn ang="0">
                <a:pos x="102" y="182"/>
              </a:cxn>
              <a:cxn ang="0">
                <a:pos x="59" y="58"/>
              </a:cxn>
              <a:cxn ang="0">
                <a:pos x="0" y="0"/>
              </a:cxn>
              <a:cxn ang="0">
                <a:pos x="4608" y="7"/>
              </a:cxn>
            </a:cxnLst>
            <a:rect l="0" t="0" r="r" b="b"/>
            <a:pathLst>
              <a:path w="4608" h="408">
                <a:moveTo>
                  <a:pt x="4608" y="7"/>
                </a:moveTo>
                <a:lnTo>
                  <a:pt x="4608" y="408"/>
                </a:lnTo>
                <a:lnTo>
                  <a:pt x="161" y="394"/>
                </a:lnTo>
                <a:lnTo>
                  <a:pt x="146" y="270"/>
                </a:lnTo>
                <a:lnTo>
                  <a:pt x="161" y="204"/>
                </a:lnTo>
                <a:lnTo>
                  <a:pt x="102" y="182"/>
                </a:lnTo>
                <a:lnTo>
                  <a:pt x="59" y="58"/>
                </a:lnTo>
                <a:lnTo>
                  <a:pt x="0" y="0"/>
                </a:lnTo>
                <a:lnTo>
                  <a:pt x="4608" y="7"/>
                </a:lnTo>
                <a:close/>
              </a:path>
            </a:pathLst>
          </a:custGeom>
          <a:pattFill prst="dotDmnd">
            <a:fgClr>
              <a:srgbClr val="9A7BFF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933575" y="614363"/>
            <a:ext cx="7210425" cy="428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B2C6E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39946" name="Picture 10" descr="рекламн_rambler-logo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/>
          <a:stretch>
            <a:fillRect/>
          </a:stretch>
        </p:blipFill>
        <p:spPr bwMode="auto">
          <a:xfrm>
            <a:off x="566738" y="5795963"/>
            <a:ext cx="2038350" cy="496887"/>
          </a:xfrm>
          <a:prstGeom prst="rect">
            <a:avLst/>
          </a:prstGeom>
          <a:noFill/>
        </p:spPr>
      </p:pic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2511425" y="989013"/>
            <a:ext cx="66325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Чтоб можно было быстро найти в Интернет нужную информацию, </a:t>
            </a:r>
            <a:br>
              <a:rPr lang="ru-RU" sz="1400">
                <a:solidFill>
                  <a:schemeClr val="tx2"/>
                </a:solidFill>
                <a:latin typeface="Arial" charset="0"/>
              </a:rPr>
            </a:br>
            <a:r>
              <a:rPr lang="ru-RU" sz="1400">
                <a:solidFill>
                  <a:schemeClr val="tx2"/>
                </a:solidFill>
                <a:latin typeface="Arial" charset="0"/>
              </a:rPr>
              <a:t>работают спец. </a:t>
            </a:r>
            <a:r>
              <a:rPr lang="ru-RU" sz="1400" b="1">
                <a:solidFill>
                  <a:srgbClr val="E09E4E"/>
                </a:solidFill>
                <a:latin typeface="Arial" charset="0"/>
              </a:rPr>
              <a:t>поисковые службы</a:t>
            </a:r>
            <a:r>
              <a:rPr lang="ru-RU" sz="1400">
                <a:solidFill>
                  <a:schemeClr val="tx2"/>
                </a:solidFill>
                <a:latin typeface="Arial" charset="0"/>
              </a:rPr>
              <a:t>.     </a:t>
            </a:r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5619750" y="2778125"/>
            <a:ext cx="2105025" cy="1422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6F4"/>
              </a:gs>
            </a:gsLst>
            <a:lin ang="5400000" scaled="1"/>
          </a:gradFill>
          <a:ln w="9525">
            <a:solidFill>
              <a:srgbClr val="B2C6EA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000" rIns="54000" bIns="10800"/>
          <a:lstStyle/>
          <a:p>
            <a:pPr>
              <a:spcBef>
                <a:spcPct val="50000"/>
              </a:spcBef>
            </a:pPr>
            <a:r>
              <a:rPr lang="ru-RU" sz="1500">
                <a:solidFill>
                  <a:schemeClr val="tx2"/>
                </a:solidFill>
                <a:latin typeface="Arial" charset="0"/>
              </a:rPr>
              <a:t>   </a:t>
            </a:r>
            <a:r>
              <a:rPr lang="en-US" sz="1500">
                <a:solidFill>
                  <a:schemeClr val="tx2"/>
                </a:solidFill>
                <a:latin typeface="Arial" charset="0"/>
              </a:rPr>
              <a:t>www.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Arial" charset="0"/>
              </a:rPr>
              <a:t>yandex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50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ru</a:t>
            </a:r>
            <a:endParaRPr lang="ru-RU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  <a:latin typeface="Arial" charset="0"/>
              </a:rPr>
              <a:t>   </a:t>
            </a:r>
            <a:r>
              <a:rPr lang="en-US" sz="1500">
                <a:solidFill>
                  <a:schemeClr val="tx2"/>
                </a:solidFill>
                <a:latin typeface="Arial" charset="0"/>
              </a:rPr>
              <a:t>www</a:t>
            </a:r>
            <a:r>
              <a:rPr lang="ru-RU" sz="1500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Arial" charset="0"/>
              </a:rPr>
              <a:t>rambler</a:t>
            </a:r>
            <a:r>
              <a:rPr lang="ru-RU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50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ru</a:t>
            </a:r>
            <a:endParaRPr lang="ru-RU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  <a:latin typeface="Arial" charset="0"/>
              </a:rPr>
              <a:t>   </a:t>
            </a:r>
            <a:r>
              <a:rPr lang="en-US" sz="1500">
                <a:solidFill>
                  <a:schemeClr val="tx2"/>
                </a:solidFill>
                <a:latin typeface="Arial" charset="0"/>
              </a:rPr>
              <a:t>www.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Arial" charset="0"/>
              </a:rPr>
              <a:t>aport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70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ru</a:t>
            </a:r>
            <a:r>
              <a:rPr lang="ru-RU">
                <a:solidFill>
                  <a:schemeClr val="tx2"/>
                </a:solidFill>
                <a:latin typeface="Arial" charset="0"/>
              </a:rPr>
              <a:t> </a:t>
            </a:r>
            <a:endParaRPr lang="en-US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latin typeface="Arial" charset="0"/>
              </a:rPr>
              <a:t>   </a:t>
            </a:r>
            <a:r>
              <a:rPr lang="en-US" sz="1500">
                <a:solidFill>
                  <a:schemeClr val="tx2"/>
                </a:solidFill>
                <a:latin typeface="Arial" charset="0"/>
              </a:rPr>
              <a:t>www.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Arial" charset="0"/>
              </a:rPr>
              <a:t>yahoo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.</a:t>
            </a:r>
            <a:r>
              <a:rPr lang="en-US" sz="50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com</a:t>
            </a:r>
            <a:r>
              <a:rPr lang="ru-RU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2441575" y="2419350"/>
            <a:ext cx="670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solidFill>
                  <a:schemeClr val="tx2"/>
                </a:solidFill>
                <a:latin typeface="Arial" charset="0"/>
              </a:rPr>
              <a:t>Приведём некоторые адреса популярных поисковых служб: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1365250" y="6880225"/>
            <a:ext cx="77787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>
                <a:solidFill>
                  <a:srgbClr val="CCECFF"/>
                </a:solidFill>
              </a:rPr>
              <a:t>Спец. русские службы предметных каталогов:      </a:t>
            </a:r>
            <a:r>
              <a:rPr lang="ru-RU">
                <a:solidFill>
                  <a:srgbClr val="CCECFF"/>
                </a:solidFill>
                <a:cs typeface="Times New Roman" pitchFamily="18" charset="0"/>
              </a:rPr>
              <a:t> www.</a:t>
            </a:r>
            <a:r>
              <a:rPr lang="ru-RU" b="1">
                <a:solidFill>
                  <a:srgbClr val="CCECFF"/>
                </a:solidFill>
                <a:cs typeface="Times New Roman" pitchFamily="18" charset="0"/>
              </a:rPr>
              <a:t>list.ru       www.atrus.ru </a:t>
            </a:r>
          </a:p>
        </p:txBody>
      </p:sp>
      <p:sp>
        <p:nvSpPr>
          <p:cNvPr id="39974" name="WordArt 38"/>
          <p:cNvSpPr>
            <a:spLocks noChangeArrowheads="1" noChangeShapeType="1" noTextEdit="1"/>
          </p:cNvSpPr>
          <p:nvPr/>
        </p:nvSpPr>
        <p:spPr bwMode="auto">
          <a:xfrm>
            <a:off x="2733675" y="133350"/>
            <a:ext cx="603885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Адреса поисковых служб</a:t>
            </a:r>
          </a:p>
        </p:txBody>
      </p:sp>
      <p:sp>
        <p:nvSpPr>
          <p:cNvPr id="39975" name="AutoShape 3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78" name="AutoShape 4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8" grpId="0" animBg="1" autoUpdateAnimBg="0"/>
      <p:bldP spid="3996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3048000"/>
            <a:ext cx="2857500" cy="3810000"/>
          </a:xfrm>
          <a:prstGeom prst="rect">
            <a:avLst/>
          </a:prstGeom>
          <a:noFill/>
        </p:spPr>
      </p:pic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0" y="0"/>
            <a:ext cx="876300" cy="6858000"/>
          </a:xfrm>
          <a:prstGeom prst="rect">
            <a:avLst/>
          </a:prstGeom>
          <a:gradFill rotWithShape="1">
            <a:gsLst>
              <a:gs pos="0">
                <a:srgbClr val="799CFF">
                  <a:alpha val="84000"/>
                </a:srgb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0356" name="Freeform 4"/>
          <p:cNvSpPr>
            <a:spLocks/>
          </p:cNvSpPr>
          <p:nvPr/>
        </p:nvSpPr>
        <p:spPr bwMode="auto">
          <a:xfrm>
            <a:off x="-149225" y="841375"/>
            <a:ext cx="6327775" cy="4729163"/>
          </a:xfrm>
          <a:custGeom>
            <a:avLst/>
            <a:gdLst/>
            <a:ahLst/>
            <a:cxnLst>
              <a:cxn ang="0">
                <a:pos x="112" y="496"/>
              </a:cxn>
              <a:cxn ang="0">
                <a:pos x="736" y="190"/>
              </a:cxn>
              <a:cxn ang="0">
                <a:pos x="1498" y="34"/>
              </a:cxn>
              <a:cxn ang="0">
                <a:pos x="2614" y="394"/>
              </a:cxn>
              <a:cxn ang="0">
                <a:pos x="3010" y="664"/>
              </a:cxn>
              <a:cxn ang="0">
                <a:pos x="3952" y="736"/>
              </a:cxn>
              <a:cxn ang="0">
                <a:pos x="3214" y="2614"/>
              </a:cxn>
              <a:cxn ang="0">
                <a:pos x="1138" y="2926"/>
              </a:cxn>
              <a:cxn ang="0">
                <a:pos x="868" y="2740"/>
              </a:cxn>
              <a:cxn ang="0">
                <a:pos x="376" y="2662"/>
              </a:cxn>
              <a:cxn ang="0">
                <a:pos x="64" y="2296"/>
              </a:cxn>
              <a:cxn ang="0">
                <a:pos x="112" y="496"/>
              </a:cxn>
            </a:cxnLst>
            <a:rect l="0" t="0" r="r" b="b"/>
            <a:pathLst>
              <a:path w="3986" h="2979">
                <a:moveTo>
                  <a:pt x="112" y="496"/>
                </a:moveTo>
                <a:cubicBezTo>
                  <a:pt x="224" y="145"/>
                  <a:pt x="505" y="267"/>
                  <a:pt x="736" y="190"/>
                </a:cubicBezTo>
                <a:cubicBezTo>
                  <a:pt x="967" y="113"/>
                  <a:pt x="1185" y="0"/>
                  <a:pt x="1498" y="34"/>
                </a:cubicBezTo>
                <a:cubicBezTo>
                  <a:pt x="1811" y="68"/>
                  <a:pt x="2362" y="289"/>
                  <a:pt x="2614" y="394"/>
                </a:cubicBezTo>
                <a:cubicBezTo>
                  <a:pt x="2866" y="499"/>
                  <a:pt x="2787" y="607"/>
                  <a:pt x="3010" y="664"/>
                </a:cubicBezTo>
                <a:cubicBezTo>
                  <a:pt x="3233" y="721"/>
                  <a:pt x="3918" y="411"/>
                  <a:pt x="3952" y="736"/>
                </a:cubicBezTo>
                <a:cubicBezTo>
                  <a:pt x="3986" y="1061"/>
                  <a:pt x="3683" y="2249"/>
                  <a:pt x="3214" y="2614"/>
                </a:cubicBezTo>
                <a:cubicBezTo>
                  <a:pt x="2745" y="2979"/>
                  <a:pt x="1529" y="2905"/>
                  <a:pt x="1138" y="2926"/>
                </a:cubicBezTo>
                <a:cubicBezTo>
                  <a:pt x="747" y="2947"/>
                  <a:pt x="995" y="2784"/>
                  <a:pt x="868" y="2740"/>
                </a:cubicBezTo>
                <a:cubicBezTo>
                  <a:pt x="741" y="2696"/>
                  <a:pt x="510" y="2736"/>
                  <a:pt x="376" y="2662"/>
                </a:cubicBezTo>
                <a:cubicBezTo>
                  <a:pt x="242" y="2588"/>
                  <a:pt x="109" y="2661"/>
                  <a:pt x="64" y="2296"/>
                </a:cubicBezTo>
                <a:cubicBezTo>
                  <a:pt x="19" y="1931"/>
                  <a:pt x="0" y="847"/>
                  <a:pt x="112" y="496"/>
                </a:cubicBezTo>
                <a:close/>
              </a:path>
            </a:pathLst>
          </a:custGeom>
          <a:gradFill rotWithShape="1">
            <a:gsLst>
              <a:gs pos="0">
                <a:srgbClr val="CCDBE2">
                  <a:alpha val="84000"/>
                </a:srgbClr>
              </a:gs>
              <a:gs pos="100000">
                <a:schemeClr val="bg1"/>
              </a:gs>
            </a:gsLst>
            <a:lin ang="0" scaled="1"/>
          </a:gradFill>
          <a:ln w="9525" cap="flat" cmpd="sng">
            <a:solidFill>
              <a:srgbClr val="7AA5D8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575" y="766763"/>
            <a:ext cx="8901113" cy="428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B2C6E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0358" name="AutoShape 6"/>
          <p:cNvSpPr>
            <a:spLocks noChangeArrowheads="1"/>
          </p:cNvSpPr>
          <p:nvPr/>
        </p:nvSpPr>
        <p:spPr bwMode="auto">
          <a:xfrm>
            <a:off x="390525" y="666750"/>
            <a:ext cx="5695950" cy="4324350"/>
          </a:xfrm>
          <a:prstGeom prst="roundRect">
            <a:avLst>
              <a:gd name="adj" fmla="val 3963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/>
          <a:lstStyle/>
          <a:p>
            <a:pPr marL="266700">
              <a:lnSpc>
                <a:spcPct val="140000"/>
              </a:lnSpc>
              <a:buClr>
                <a:srgbClr val="CC0000"/>
              </a:buClr>
              <a:buFont typeface="Wingdings" pitchFamily="2" charset="2"/>
              <a:buNone/>
            </a:pPr>
            <a:endParaRPr lang="ru-RU" sz="2400">
              <a:solidFill>
                <a:srgbClr val="000086"/>
              </a:solidFill>
              <a:latin typeface="Verdana" pitchFamily="34" charset="0"/>
            </a:endParaRPr>
          </a:p>
          <a:p>
            <a:pPr marL="266700">
              <a:lnSpc>
                <a:spcPct val="140000"/>
              </a:lnSpc>
              <a:buClr>
                <a:srgbClr val="CC0000"/>
              </a:buClr>
              <a:buFont typeface="Wingdings" pitchFamily="2" charset="2"/>
              <a:buNone/>
            </a:pPr>
            <a:r>
              <a:rPr lang="ru-RU" sz="800">
                <a:solidFill>
                  <a:srgbClr val="000086"/>
                </a:solidFill>
                <a:latin typeface="Verdana" pitchFamily="34" charset="0"/>
              </a:rPr>
              <a:t> </a:t>
            </a:r>
          </a:p>
          <a:p>
            <a:pPr marL="266700">
              <a:lnSpc>
                <a:spcPct val="140000"/>
              </a:lnSpc>
              <a:buClr>
                <a:srgbClr val="CC0000"/>
              </a:buClr>
              <a:buFont typeface="Wingdings" pitchFamily="2" charset="2"/>
              <a:buChar char="ü"/>
            </a:pPr>
            <a:r>
              <a:rPr lang="ru-RU">
                <a:solidFill>
                  <a:srgbClr val="000086"/>
                </a:solidFill>
                <a:latin typeface="Verdana" pitchFamily="34" charset="0"/>
              </a:rPr>
              <a:t> </a:t>
            </a:r>
            <a:r>
              <a:rPr lang="ru-RU">
                <a:solidFill>
                  <a:srgbClr val="000086"/>
                </a:solidFill>
                <a:latin typeface="Arial" charset="0"/>
              </a:rPr>
              <a:t> </a:t>
            </a:r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Уникальный адрес ПК</a:t>
            </a:r>
          </a:p>
          <a:p>
            <a:pPr marL="266700">
              <a:lnSpc>
                <a:spcPct val="140000"/>
              </a:lnSpc>
              <a:buClr>
                <a:srgbClr val="CC0000"/>
              </a:buClr>
              <a:buFont typeface="Wingdings" pitchFamily="2" charset="2"/>
              <a:buChar char="ü"/>
            </a:pPr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3  типа адресов  в сети Интернет   </a:t>
            </a:r>
          </a:p>
          <a:p>
            <a:pPr marL="266700">
              <a:lnSpc>
                <a:spcPct val="140000"/>
              </a:lnSpc>
              <a:buClr>
                <a:srgbClr val="CC0000"/>
              </a:buClr>
              <a:buFont typeface="Wingdings" pitchFamily="2" charset="2"/>
              <a:buChar char="ü"/>
            </a:pPr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Иерархическая  структура  адреса </a:t>
            </a:r>
          </a:p>
          <a:p>
            <a:pPr marL="266700">
              <a:lnSpc>
                <a:spcPct val="140000"/>
              </a:lnSpc>
              <a:buClr>
                <a:srgbClr val="CC0000"/>
              </a:buClr>
              <a:buFont typeface="Wingdings" pitchFamily="2" charset="2"/>
              <a:buChar char="ü"/>
            </a:pPr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Домены 1-го  уровня:</a:t>
            </a:r>
          </a:p>
          <a:p>
            <a:pPr marL="266700">
              <a:lnSpc>
                <a:spcPct val="140000"/>
              </a:lnSpc>
              <a:buFont typeface="Wingdings" pitchFamily="2" charset="2"/>
              <a:buNone/>
            </a:pPr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                  -  национальные</a:t>
            </a:r>
          </a:p>
          <a:p>
            <a:pPr marL="266700">
              <a:lnSpc>
                <a:spcPct val="140000"/>
              </a:lnSpc>
              <a:buFont typeface="Wingdings" pitchFamily="2" charset="2"/>
              <a:buNone/>
            </a:pPr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                  -  тематические</a:t>
            </a:r>
          </a:p>
          <a:p>
            <a:pPr marL="266700">
              <a:lnSpc>
                <a:spcPct val="140000"/>
              </a:lnSpc>
              <a:buClr>
                <a:srgbClr val="CC0000"/>
              </a:buClr>
              <a:buFont typeface="Wingdings" pitchFamily="2" charset="2"/>
              <a:buChar char="ü"/>
            </a:pPr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Адрес электронной почты </a:t>
            </a:r>
          </a:p>
          <a:p>
            <a:pPr marL="266700">
              <a:lnSpc>
                <a:spcPct val="140000"/>
              </a:lnSpc>
              <a:buClr>
                <a:srgbClr val="CC0000"/>
              </a:buClr>
              <a:buFont typeface="Wingdings" pitchFamily="2" charset="2"/>
              <a:buChar char="ü"/>
            </a:pPr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Адреса поисковых служб</a:t>
            </a:r>
          </a:p>
        </p:txBody>
      </p:sp>
      <p:sp>
        <p:nvSpPr>
          <p:cNvPr id="100359" name="WordArt 7"/>
          <p:cNvSpPr>
            <a:spLocks noChangeArrowheads="1" noChangeShapeType="1" noTextEdit="1"/>
          </p:cNvSpPr>
          <p:nvPr/>
        </p:nvSpPr>
        <p:spPr bwMode="auto">
          <a:xfrm>
            <a:off x="504825" y="238125"/>
            <a:ext cx="3190875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C3D91"/>
                    </a:gs>
                    <a:gs pos="12000">
                      <a:srgbClr val="7005D4"/>
                    </a:gs>
                    <a:gs pos="30000">
                      <a:srgbClr val="181CC7"/>
                    </a:gs>
                    <a:gs pos="60001">
                      <a:srgbClr val="0A128C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333399"/>
                  </a:outerShdw>
                </a:effectLst>
                <a:latin typeface="Arial"/>
                <a:cs typeface="Arial"/>
              </a:rPr>
              <a:t>C</a:t>
            </a:r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C3D91"/>
                    </a:gs>
                    <a:gs pos="12000">
                      <a:srgbClr val="7005D4"/>
                    </a:gs>
                    <a:gs pos="30000">
                      <a:srgbClr val="181CC7"/>
                    </a:gs>
                    <a:gs pos="60001">
                      <a:srgbClr val="0A128C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333399"/>
                  </a:outerShdw>
                </a:effectLst>
                <a:latin typeface="Arial"/>
                <a:cs typeface="Arial"/>
              </a:rPr>
              <a:t>одержание</a:t>
            </a:r>
          </a:p>
        </p:txBody>
      </p:sp>
      <p:sp>
        <p:nvSpPr>
          <p:cNvPr id="100361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0362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0363" name="Text Box 1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143000" y="1514475"/>
            <a:ext cx="32575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0364" name="Text Box 1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219200" y="1990725"/>
            <a:ext cx="4429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0365" name="Text Box 1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219200" y="2409825"/>
            <a:ext cx="470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0366" name="Text Box 14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219200" y="2838450"/>
            <a:ext cx="2771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0367" name="Text Box 15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2581275" y="3295650"/>
            <a:ext cx="2171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0368" name="Text Box 16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2571750" y="3705225"/>
            <a:ext cx="2171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0369" name="Text Box 17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1133475" y="4124325"/>
            <a:ext cx="3743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0370" name="Text Box 18">
            <a:hlinkClick r:id="rId10" action="ppaction://hlinksldjump"/>
          </p:cNvPr>
          <p:cNvSpPr txBox="1">
            <a:spLocks noChangeArrowheads="1"/>
          </p:cNvSpPr>
          <p:nvPr/>
        </p:nvSpPr>
        <p:spPr bwMode="auto">
          <a:xfrm>
            <a:off x="1152525" y="4552950"/>
            <a:ext cx="3743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0372" name="Rectangle 20"/>
          <p:cNvSpPr>
            <a:spLocks noChangeArrowheads="1"/>
          </p:cNvSpPr>
          <p:nvPr/>
        </p:nvSpPr>
        <p:spPr bwMode="auto">
          <a:xfrm>
            <a:off x="0" y="1588"/>
            <a:ext cx="333375" cy="6856412"/>
          </a:xfrm>
          <a:prstGeom prst="rect">
            <a:avLst/>
          </a:prstGeom>
          <a:gradFill rotWithShape="0">
            <a:gsLst>
              <a:gs pos="0">
                <a:srgbClr val="767676">
                  <a:alpha val="74001"/>
                </a:srgb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00374" name="Picture 22" descr="cеть_подключенИнтерн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038850" y="0"/>
            <a:ext cx="3105150" cy="2876550"/>
          </a:xfrm>
          <a:prstGeom prst="rect">
            <a:avLst/>
          </a:prstGeom>
          <a:noFill/>
        </p:spPr>
      </p:pic>
      <p:sp>
        <p:nvSpPr>
          <p:cNvPr id="100376" name="Text Box 24"/>
          <p:cNvSpPr txBox="1">
            <a:spLocks noChangeArrowheads="1"/>
          </p:cNvSpPr>
          <p:nvPr/>
        </p:nvSpPr>
        <p:spPr bwMode="auto">
          <a:xfrm>
            <a:off x="6096000" y="2200275"/>
            <a:ext cx="704850" cy="1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080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solidFill>
                  <a:srgbClr val="000066"/>
                </a:solidFill>
                <a:latin typeface="Arial" charset="0"/>
              </a:rPr>
              <a:t>192.168.0.1</a:t>
            </a:r>
          </a:p>
        </p:txBody>
      </p:sp>
      <p:sp>
        <p:nvSpPr>
          <p:cNvPr id="100377" name="Text Box 25"/>
          <p:cNvSpPr txBox="1">
            <a:spLocks noChangeArrowheads="1"/>
          </p:cNvSpPr>
          <p:nvPr/>
        </p:nvSpPr>
        <p:spPr bwMode="auto">
          <a:xfrm>
            <a:off x="7321550" y="2825750"/>
            <a:ext cx="704850" cy="1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080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solidFill>
                  <a:srgbClr val="000066"/>
                </a:solidFill>
                <a:latin typeface="Arial" charset="0"/>
              </a:rPr>
              <a:t>192.168.0.2</a:t>
            </a:r>
          </a:p>
        </p:txBody>
      </p:sp>
      <p:sp>
        <p:nvSpPr>
          <p:cNvPr id="100378" name="Text Box 26"/>
          <p:cNvSpPr txBox="1">
            <a:spLocks noChangeArrowheads="1"/>
          </p:cNvSpPr>
          <p:nvPr/>
        </p:nvSpPr>
        <p:spPr bwMode="auto">
          <a:xfrm>
            <a:off x="8439150" y="1930400"/>
            <a:ext cx="704850" cy="1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080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solidFill>
                  <a:srgbClr val="000066"/>
                </a:solidFill>
                <a:latin typeface="Arial" charset="0"/>
              </a:rPr>
              <a:t>192.168.0.3</a:t>
            </a:r>
          </a:p>
        </p:txBody>
      </p:sp>
      <p:sp>
        <p:nvSpPr>
          <p:cNvPr id="100379" name="Text Box 27"/>
          <p:cNvSpPr txBox="1">
            <a:spLocks noChangeArrowheads="1"/>
          </p:cNvSpPr>
          <p:nvPr/>
        </p:nvSpPr>
        <p:spPr bwMode="auto">
          <a:xfrm>
            <a:off x="7416800" y="1425575"/>
            <a:ext cx="704850" cy="1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080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latin typeface="Arial" charset="0"/>
              </a:rPr>
              <a:t>1</a:t>
            </a:r>
            <a:r>
              <a:rPr lang="ru-RU" sz="1000">
                <a:solidFill>
                  <a:srgbClr val="000066"/>
                </a:solidFill>
                <a:latin typeface="Arial" charset="0"/>
              </a:rPr>
              <a:t>92.168.0.5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EBF5F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Freeform 3" descr="Алмазная решетка (точечная)"/>
          <p:cNvSpPr>
            <a:spLocks/>
          </p:cNvSpPr>
          <p:nvPr/>
        </p:nvSpPr>
        <p:spPr bwMode="auto">
          <a:xfrm>
            <a:off x="0" y="-14288"/>
            <a:ext cx="9131300" cy="647701"/>
          </a:xfrm>
          <a:custGeom>
            <a:avLst/>
            <a:gdLst/>
            <a:ahLst/>
            <a:cxnLst>
              <a:cxn ang="0">
                <a:pos x="4608" y="7"/>
              </a:cxn>
              <a:cxn ang="0">
                <a:pos x="4608" y="408"/>
              </a:cxn>
              <a:cxn ang="0">
                <a:pos x="161" y="394"/>
              </a:cxn>
              <a:cxn ang="0">
                <a:pos x="146" y="270"/>
              </a:cxn>
              <a:cxn ang="0">
                <a:pos x="161" y="204"/>
              </a:cxn>
              <a:cxn ang="0">
                <a:pos x="102" y="182"/>
              </a:cxn>
              <a:cxn ang="0">
                <a:pos x="59" y="58"/>
              </a:cxn>
              <a:cxn ang="0">
                <a:pos x="0" y="0"/>
              </a:cxn>
              <a:cxn ang="0">
                <a:pos x="4608" y="7"/>
              </a:cxn>
            </a:cxnLst>
            <a:rect l="0" t="0" r="r" b="b"/>
            <a:pathLst>
              <a:path w="4608" h="408">
                <a:moveTo>
                  <a:pt x="4608" y="7"/>
                </a:moveTo>
                <a:lnTo>
                  <a:pt x="4608" y="408"/>
                </a:lnTo>
                <a:lnTo>
                  <a:pt x="161" y="394"/>
                </a:lnTo>
                <a:lnTo>
                  <a:pt x="146" y="270"/>
                </a:lnTo>
                <a:lnTo>
                  <a:pt x="161" y="204"/>
                </a:lnTo>
                <a:lnTo>
                  <a:pt x="102" y="182"/>
                </a:lnTo>
                <a:lnTo>
                  <a:pt x="59" y="58"/>
                </a:lnTo>
                <a:lnTo>
                  <a:pt x="0" y="0"/>
                </a:lnTo>
                <a:lnTo>
                  <a:pt x="4608" y="7"/>
                </a:lnTo>
                <a:close/>
              </a:path>
            </a:pathLst>
          </a:custGeom>
          <a:pattFill prst="dotDmnd">
            <a:fgClr>
              <a:srgbClr val="9A7BFF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876" name="Rectangle 52"/>
          <p:cNvSpPr>
            <a:spLocks noChangeArrowheads="1"/>
          </p:cNvSpPr>
          <p:nvPr/>
        </p:nvSpPr>
        <p:spPr bwMode="auto">
          <a:xfrm>
            <a:off x="7467600" y="0"/>
            <a:ext cx="1438275" cy="6858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33">
                  <a:alpha val="72000"/>
                </a:srgbClr>
              </a:gs>
            </a:gsLst>
            <a:lin ang="5400000" scaled="1"/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895350"/>
            <a:endParaRPr lang="ru-RU">
              <a:solidFill>
                <a:schemeClr val="tx2"/>
              </a:solidFill>
            </a:endParaRPr>
          </a:p>
        </p:txBody>
      </p:sp>
      <p:sp>
        <p:nvSpPr>
          <p:cNvPr id="77829" name="Freeform 5"/>
          <p:cNvSpPr>
            <a:spLocks/>
          </p:cNvSpPr>
          <p:nvPr/>
        </p:nvSpPr>
        <p:spPr bwMode="auto">
          <a:xfrm>
            <a:off x="1397000" y="1552575"/>
            <a:ext cx="1133475" cy="1700213"/>
          </a:xfrm>
          <a:custGeom>
            <a:avLst/>
            <a:gdLst/>
            <a:ahLst/>
            <a:cxnLst>
              <a:cxn ang="0">
                <a:pos x="495" y="0"/>
              </a:cxn>
              <a:cxn ang="0">
                <a:pos x="518" y="327"/>
              </a:cxn>
              <a:cxn ang="0">
                <a:pos x="379" y="510"/>
              </a:cxn>
              <a:cxn ang="0">
                <a:pos x="248" y="604"/>
              </a:cxn>
              <a:cxn ang="0">
                <a:pos x="0" y="1071"/>
              </a:cxn>
              <a:cxn ang="0">
                <a:pos x="73" y="1042"/>
              </a:cxn>
              <a:cxn ang="0">
                <a:pos x="153" y="998"/>
              </a:cxn>
              <a:cxn ang="0">
                <a:pos x="408" y="977"/>
              </a:cxn>
              <a:cxn ang="0">
                <a:pos x="714" y="999"/>
              </a:cxn>
              <a:cxn ang="0">
                <a:pos x="495" y="0"/>
              </a:cxn>
            </a:cxnLst>
            <a:rect l="0" t="0" r="r" b="b"/>
            <a:pathLst>
              <a:path w="714" h="1071">
                <a:moveTo>
                  <a:pt x="495" y="0"/>
                </a:moveTo>
                <a:lnTo>
                  <a:pt x="518" y="327"/>
                </a:lnTo>
                <a:lnTo>
                  <a:pt x="379" y="510"/>
                </a:lnTo>
                <a:lnTo>
                  <a:pt x="248" y="604"/>
                </a:lnTo>
                <a:lnTo>
                  <a:pt x="0" y="1071"/>
                </a:lnTo>
                <a:lnTo>
                  <a:pt x="73" y="1042"/>
                </a:lnTo>
                <a:lnTo>
                  <a:pt x="153" y="998"/>
                </a:lnTo>
                <a:lnTo>
                  <a:pt x="408" y="977"/>
                </a:lnTo>
                <a:lnTo>
                  <a:pt x="714" y="999"/>
                </a:lnTo>
                <a:lnTo>
                  <a:pt x="495" y="0"/>
                </a:lnTo>
                <a:close/>
              </a:path>
            </a:pathLst>
          </a:custGeom>
          <a:solidFill>
            <a:srgbClr val="F7F8FD"/>
          </a:solidFill>
          <a:ln w="9525">
            <a:noFill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7859" name="Rectangle 35"/>
          <p:cNvSpPr>
            <a:spLocks noChangeArrowheads="1"/>
          </p:cNvSpPr>
          <p:nvPr/>
        </p:nvSpPr>
        <p:spPr bwMode="auto">
          <a:xfrm>
            <a:off x="0" y="623888"/>
            <a:ext cx="9144000" cy="25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4DCF0">
                  <a:alpha val="28000"/>
                </a:srgbClr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7864" name="Text Box 40"/>
          <p:cNvSpPr txBox="1">
            <a:spLocks noChangeArrowheads="1"/>
          </p:cNvSpPr>
          <p:nvPr/>
        </p:nvSpPr>
        <p:spPr bwMode="auto">
          <a:xfrm>
            <a:off x="933450" y="1009650"/>
            <a:ext cx="6934200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Компьютер, подключенный к Интернет, называют  </a:t>
            </a:r>
            <a:r>
              <a:rPr lang="ru-RU" sz="1400" b="1">
                <a:solidFill>
                  <a:schemeClr val="tx2"/>
                </a:solidFill>
                <a:latin typeface="Arial" charset="0"/>
              </a:rPr>
              <a:t>хостом</a:t>
            </a:r>
            <a:r>
              <a:rPr lang="ru-RU" sz="1400">
                <a:solidFill>
                  <a:schemeClr val="tx2"/>
                </a:solidFill>
                <a:latin typeface="Arial" charset="0"/>
              </a:rPr>
              <a:t>. 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Каждый хост имеют  </a:t>
            </a:r>
            <a:r>
              <a:rPr lang="ru-RU" sz="1400" b="1">
                <a:solidFill>
                  <a:srgbClr val="CC3300"/>
                </a:solidFill>
                <a:latin typeface="Century Gothic" pitchFamily="34" charset="0"/>
              </a:rPr>
              <a:t>уникальный сетевой адрес</a:t>
            </a:r>
            <a:r>
              <a:rPr lang="ru-RU" sz="1400">
                <a:solidFill>
                  <a:schemeClr val="tx2"/>
                </a:solidFill>
                <a:latin typeface="Arial" charset="0"/>
              </a:rPr>
              <a:t>, состоящий </a:t>
            </a:r>
            <a:br>
              <a:rPr lang="ru-RU" sz="1400">
                <a:solidFill>
                  <a:schemeClr val="tx2"/>
                </a:solidFill>
                <a:latin typeface="Arial" charset="0"/>
              </a:rPr>
            </a:br>
            <a:r>
              <a:rPr lang="ru-RU" sz="1400">
                <a:solidFill>
                  <a:schemeClr val="tx2"/>
                </a:solidFill>
                <a:latin typeface="Arial" charset="0"/>
              </a:rPr>
              <a:t>1) из  </a:t>
            </a:r>
            <a:r>
              <a:rPr lang="ru-RU" sz="1400">
                <a:solidFill>
                  <a:srgbClr val="CC3300"/>
                </a:solidFill>
                <a:latin typeface="Arial" charset="0"/>
              </a:rPr>
              <a:t>набора чисел</a:t>
            </a:r>
            <a:r>
              <a:rPr lang="ru-RU" sz="1400">
                <a:solidFill>
                  <a:schemeClr val="tx2"/>
                </a:solidFill>
                <a:latin typeface="Arial" charset="0"/>
              </a:rPr>
              <a:t> - например, 191.53.171.60, </a:t>
            </a:r>
            <a:br>
              <a:rPr lang="ru-RU" sz="1400">
                <a:solidFill>
                  <a:schemeClr val="tx2"/>
                </a:solidFill>
                <a:latin typeface="Arial" charset="0"/>
              </a:rPr>
            </a:br>
            <a:r>
              <a:rPr lang="ru-RU" sz="1400">
                <a:solidFill>
                  <a:schemeClr val="tx2"/>
                </a:solidFill>
                <a:latin typeface="Arial" charset="0"/>
              </a:rPr>
              <a:t>2) из  </a:t>
            </a:r>
            <a:r>
              <a:rPr lang="ru-RU" sz="1400">
                <a:solidFill>
                  <a:srgbClr val="CC3300"/>
                </a:solidFill>
                <a:latin typeface="Arial" charset="0"/>
              </a:rPr>
              <a:t>имени</a:t>
            </a:r>
            <a:r>
              <a:rPr lang="ru-RU" sz="1400">
                <a:solidFill>
                  <a:schemeClr val="tx2"/>
                </a:solidFill>
                <a:latin typeface="Arial" charset="0"/>
              </a:rPr>
              <a:t>  - например, elvis.msk.</a:t>
            </a:r>
            <a:r>
              <a:rPr lang="en-US" sz="1400">
                <a:solidFill>
                  <a:schemeClr val="tx2"/>
                </a:solidFill>
                <a:latin typeface="Arial" charset="0"/>
              </a:rPr>
              <a:t>r</a:t>
            </a:r>
            <a:r>
              <a:rPr lang="ru-RU" sz="1400">
                <a:solidFill>
                  <a:schemeClr val="tx2"/>
                </a:solidFill>
                <a:latin typeface="Arial" charset="0"/>
              </a:rPr>
              <a:t>u </a:t>
            </a:r>
          </a:p>
        </p:txBody>
      </p:sp>
      <p:sp>
        <p:nvSpPr>
          <p:cNvPr id="77865" name="WordArt 41"/>
          <p:cNvSpPr>
            <a:spLocks noChangeArrowheads="1" noChangeShapeType="1" noTextEdit="1"/>
          </p:cNvSpPr>
          <p:nvPr/>
        </p:nvSpPr>
        <p:spPr bwMode="auto">
          <a:xfrm>
            <a:off x="1000125" y="123825"/>
            <a:ext cx="5591175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Уникальный адрес ПК</a:t>
            </a:r>
          </a:p>
        </p:txBody>
      </p:sp>
      <p:sp>
        <p:nvSpPr>
          <p:cNvPr id="77849" name="Rectangle 25"/>
          <p:cNvSpPr>
            <a:spLocks noChangeArrowheads="1"/>
          </p:cNvSpPr>
          <p:nvPr/>
        </p:nvSpPr>
        <p:spPr bwMode="auto">
          <a:xfrm>
            <a:off x="0" y="3067050"/>
            <a:ext cx="9144000" cy="1347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B2C6E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77870" name="Picture 46" descr="p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6225" y="266700"/>
            <a:ext cx="952500" cy="952500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</p:spPr>
      </p:pic>
      <p:pic>
        <p:nvPicPr>
          <p:cNvPr id="77872" name="Picture 48" descr="логотип СЕТ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550" y="2886075"/>
            <a:ext cx="2286000" cy="1714500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</p:spPr>
      </p:pic>
      <p:sp>
        <p:nvSpPr>
          <p:cNvPr id="77874" name="Text Box 50"/>
          <p:cNvSpPr txBox="1">
            <a:spLocks noChangeArrowheads="1"/>
          </p:cNvSpPr>
          <p:nvPr/>
        </p:nvSpPr>
        <p:spPr bwMode="auto">
          <a:xfrm>
            <a:off x="2543175" y="3067050"/>
            <a:ext cx="6467475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Соответствие между адресом и именем хоста определяется с помощью спец. систем: 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1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DNS</a:t>
            </a:r>
            <a:r>
              <a:rPr lang="ru-RU" sz="1400">
                <a:solidFill>
                  <a:schemeClr val="tx2"/>
                </a:solidFill>
                <a:latin typeface="Arial" charset="0"/>
              </a:rPr>
              <a:t> – Domain   Name System – система  доменных имен, 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1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ARP</a:t>
            </a:r>
            <a:r>
              <a:rPr lang="ru-RU" sz="1400">
                <a:solidFill>
                  <a:schemeClr val="tx2"/>
                </a:solidFill>
                <a:latin typeface="Arial" charset="0"/>
              </a:rPr>
              <a:t> – Address  Resolution Protocol – протокол  распознавания адреса. </a:t>
            </a:r>
          </a:p>
        </p:txBody>
      </p:sp>
      <p:sp>
        <p:nvSpPr>
          <p:cNvPr id="77875" name="Rectangle 51"/>
          <p:cNvSpPr>
            <a:spLocks noChangeArrowheads="1"/>
          </p:cNvSpPr>
          <p:nvPr/>
        </p:nvSpPr>
        <p:spPr bwMode="auto">
          <a:xfrm>
            <a:off x="0" y="5791200"/>
            <a:ext cx="9144000" cy="481013"/>
          </a:xfrm>
          <a:prstGeom prst="rect">
            <a:avLst/>
          </a:prstGeom>
          <a:noFill/>
          <a:ln w="9525">
            <a:solidFill>
              <a:srgbClr val="B2C6E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895350" defTabSz="895350"/>
            <a:r>
              <a:rPr lang="ru-RU" sz="1400">
                <a:solidFill>
                  <a:schemeClr val="tx2"/>
                </a:solidFill>
                <a:latin typeface="Arial" charset="0"/>
              </a:rPr>
              <a:t>Электронные сетевые адреса и имена пользователь получает </a:t>
            </a:r>
            <a:br>
              <a:rPr lang="ru-RU" sz="1400">
                <a:solidFill>
                  <a:schemeClr val="tx2"/>
                </a:solidFill>
                <a:latin typeface="Arial" charset="0"/>
              </a:rPr>
            </a:br>
            <a:r>
              <a:rPr lang="ru-RU" sz="1400">
                <a:solidFill>
                  <a:schemeClr val="tx2"/>
                </a:solidFill>
                <a:latin typeface="Arial" charset="0"/>
              </a:rPr>
              <a:t>у сервис-</a:t>
            </a:r>
            <a:r>
              <a:rPr lang="ru-RU" sz="1400">
                <a:solidFill>
                  <a:srgbClr val="CC3300"/>
                </a:solidFill>
                <a:latin typeface="Arial" charset="0"/>
              </a:rPr>
              <a:t>провайдера</a:t>
            </a:r>
            <a:r>
              <a:rPr lang="ru-RU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77877" name="AutoShape 5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878" name="AutoShape 5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879" name="AutoShape 5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  <p:sp>
        <p:nvSpPr>
          <p:cNvPr id="77880" name="Text Box 56"/>
          <p:cNvSpPr txBox="1">
            <a:spLocks noChangeArrowheads="1"/>
          </p:cNvSpPr>
          <p:nvPr/>
        </p:nvSpPr>
        <p:spPr bwMode="auto">
          <a:xfrm>
            <a:off x="7477125" y="4591050"/>
            <a:ext cx="146685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ПРОВАЙДЕР</a:t>
            </a:r>
            <a:r>
              <a:rPr lang="ru-RU" sz="1200">
                <a:solidFill>
                  <a:schemeClr val="accent2"/>
                </a:solidFill>
                <a:latin typeface="Arial" charset="0"/>
              </a:rPr>
              <a:t> –</a:t>
            </a:r>
            <a:r>
              <a:rPr lang="ru-RU" sz="1200">
                <a:solidFill>
                  <a:srgbClr val="00008A"/>
                </a:solidFill>
                <a:latin typeface="Arial" charset="0"/>
              </a:rPr>
              <a:t> </a:t>
            </a:r>
            <a:r>
              <a:rPr lang="ru-RU" sz="1100">
                <a:solidFill>
                  <a:srgbClr val="00008A"/>
                </a:solidFill>
                <a:latin typeface="Arial" charset="0"/>
              </a:rPr>
              <a:t>организация, предоставляющая населению услуги связи.</a:t>
            </a:r>
            <a:endParaRPr lang="ru-RU" sz="1100">
              <a:latin typeface="Arial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7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4" name="Rectangle 24"/>
          <p:cNvSpPr>
            <a:spLocks noChangeArrowheads="1"/>
          </p:cNvSpPr>
          <p:nvPr/>
        </p:nvSpPr>
        <p:spPr bwMode="auto">
          <a:xfrm>
            <a:off x="8324850" y="0"/>
            <a:ext cx="695325" cy="6858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33">
                  <a:alpha val="72000"/>
                </a:srgbClr>
              </a:gs>
            </a:gsLst>
            <a:lin ang="5400000" scaled="1"/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895350"/>
            <a:endParaRPr lang="ru-RU">
              <a:solidFill>
                <a:schemeClr val="tx2"/>
              </a:solidFill>
            </a:endParaRPr>
          </a:p>
        </p:txBody>
      </p:sp>
      <p:sp>
        <p:nvSpPr>
          <p:cNvPr id="71684" name="Rectangle 4" descr="Алмазная решетка (точечная)"/>
          <p:cNvSpPr>
            <a:spLocks noChangeArrowheads="1"/>
          </p:cNvSpPr>
          <p:nvPr/>
        </p:nvSpPr>
        <p:spPr bwMode="auto">
          <a:xfrm>
            <a:off x="0" y="0"/>
            <a:ext cx="8328025" cy="671513"/>
          </a:xfrm>
          <a:prstGeom prst="rect">
            <a:avLst/>
          </a:prstGeom>
          <a:pattFill prst="dotDmnd">
            <a:fgClr>
              <a:srgbClr val="B2C1EA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3052763" y="1825625"/>
            <a:ext cx="2970212" cy="847725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ru-RU" sz="2000">
                <a:solidFill>
                  <a:schemeClr val="bg1"/>
                </a:solidFill>
                <a:latin typeface="Arial" charset="0"/>
              </a:rPr>
              <a:t>Доменный 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(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DNS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)</a:t>
            </a:r>
            <a:r>
              <a:rPr lang="ru-RU" sz="2000">
                <a:solidFill>
                  <a:schemeClr val="bg1"/>
                </a:solidFill>
                <a:latin typeface="Arial" charset="0"/>
              </a:rPr>
              <a:t> адрес</a:t>
            </a:r>
            <a:br>
              <a:rPr lang="ru-RU" sz="2000">
                <a:solidFill>
                  <a:schemeClr val="bg1"/>
                </a:solidFill>
                <a:latin typeface="Arial" charset="0"/>
              </a:rPr>
            </a:br>
            <a:r>
              <a:rPr lang="ru-RU" sz="2000">
                <a:solidFill>
                  <a:schemeClr val="bg1"/>
                </a:solidFill>
                <a:latin typeface="Arial" charset="0"/>
              </a:rPr>
              <a:t>компьютера</a:t>
            </a:r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5549900" y="3859213"/>
            <a:ext cx="2965450" cy="1092200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URL</a:t>
            </a:r>
            <a:r>
              <a:rPr lang="ru-RU" sz="2000">
                <a:solidFill>
                  <a:schemeClr val="bg1"/>
                </a:solidFill>
                <a:latin typeface="Arial" charset="0"/>
              </a:rPr>
              <a:t>-адрес</a:t>
            </a:r>
            <a:br>
              <a:rPr lang="ru-RU" sz="2000">
                <a:solidFill>
                  <a:schemeClr val="bg1"/>
                </a:solidFill>
                <a:latin typeface="Arial" charset="0"/>
              </a:rPr>
            </a:br>
            <a:r>
              <a:rPr lang="ru-RU">
                <a:solidFill>
                  <a:schemeClr val="bg1"/>
                </a:solidFill>
                <a:latin typeface="Arial" charset="0"/>
              </a:rPr>
              <a:t>- унифицированная ссылка </a:t>
            </a:r>
            <a:br>
              <a:rPr lang="ru-RU">
                <a:solidFill>
                  <a:schemeClr val="bg1"/>
                </a:solidFill>
                <a:latin typeface="Arial" charset="0"/>
              </a:rPr>
            </a:br>
            <a:r>
              <a:rPr lang="ru-RU">
                <a:solidFill>
                  <a:schemeClr val="bg1"/>
                </a:solidFill>
                <a:latin typeface="Arial" charset="0"/>
              </a:rPr>
              <a:t>на ресурс (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web</a:t>
            </a:r>
            <a:r>
              <a:rPr lang="ru-RU">
                <a:solidFill>
                  <a:schemeClr val="bg1"/>
                </a:solidFill>
                <a:latin typeface="Arial" charset="0"/>
              </a:rPr>
              <a:t>-страницу)</a:t>
            </a:r>
          </a:p>
        </p:txBody>
      </p:sp>
      <p:sp>
        <p:nvSpPr>
          <p:cNvPr id="71687" name="AutoShape 7"/>
          <p:cNvSpPr>
            <a:spLocks noChangeArrowheads="1"/>
          </p:cNvSpPr>
          <p:nvPr/>
        </p:nvSpPr>
        <p:spPr bwMode="auto">
          <a:xfrm rot="5400000">
            <a:off x="6788150" y="2830513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D5E3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71688" name="AutoShape 8"/>
          <p:cNvSpPr>
            <a:spLocks noChangeArrowheads="1"/>
          </p:cNvSpPr>
          <p:nvPr/>
        </p:nvSpPr>
        <p:spPr bwMode="auto">
          <a:xfrm rot="18913379" flipH="1">
            <a:off x="2236788" y="99377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D5E3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71689" name="AutoShape 9"/>
          <p:cNvSpPr>
            <a:spLocks noChangeArrowheads="1"/>
          </p:cNvSpPr>
          <p:nvPr/>
        </p:nvSpPr>
        <p:spPr bwMode="auto">
          <a:xfrm rot="2801081">
            <a:off x="3016250" y="98425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D5E3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0" y="666750"/>
            <a:ext cx="8024813" cy="36513"/>
          </a:xfrm>
          <a:prstGeom prst="rect">
            <a:avLst/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1694" name="Rectangle 14"/>
          <p:cNvSpPr>
            <a:spLocks noChangeArrowheads="1"/>
          </p:cNvSpPr>
          <p:nvPr/>
        </p:nvSpPr>
        <p:spPr bwMode="auto">
          <a:xfrm>
            <a:off x="285750" y="1836738"/>
            <a:ext cx="2517775" cy="847725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IP</a:t>
            </a:r>
            <a:r>
              <a:rPr lang="ru-RU" sz="2000" b="1">
                <a:solidFill>
                  <a:schemeClr val="bg1"/>
                </a:solidFill>
                <a:latin typeface="Arial" charset="0"/>
              </a:rPr>
              <a:t>-адрес </a:t>
            </a:r>
            <a:br>
              <a:rPr lang="ru-RU" sz="2000" b="1">
                <a:solidFill>
                  <a:schemeClr val="bg1"/>
                </a:solidFill>
                <a:latin typeface="Arial" charset="0"/>
              </a:rPr>
            </a:br>
            <a:r>
              <a:rPr lang="ru-RU" sz="2000">
                <a:solidFill>
                  <a:schemeClr val="bg1"/>
                </a:solidFill>
                <a:latin typeface="Arial" charset="0"/>
              </a:rPr>
              <a:t>компьютера</a:t>
            </a:r>
          </a:p>
        </p:txBody>
      </p:sp>
      <p:grpSp>
        <p:nvGrpSpPr>
          <p:cNvPr id="71695" name="Group 15"/>
          <p:cNvGrpSpPr>
            <a:grpSpLocks/>
          </p:cNvGrpSpPr>
          <p:nvPr/>
        </p:nvGrpSpPr>
        <p:grpSpPr bwMode="auto">
          <a:xfrm>
            <a:off x="966788" y="2784475"/>
            <a:ext cx="4067175" cy="1593850"/>
            <a:chOff x="915" y="1742"/>
            <a:chExt cx="2070" cy="1004"/>
          </a:xfrm>
        </p:grpSpPr>
        <p:sp>
          <p:nvSpPr>
            <p:cNvPr id="71696" name="AutoShape 16"/>
            <p:cNvSpPr>
              <a:spLocks/>
            </p:cNvSpPr>
            <p:nvPr/>
          </p:nvSpPr>
          <p:spPr bwMode="auto">
            <a:xfrm rot="5400000" flipV="1">
              <a:off x="1895" y="762"/>
              <a:ext cx="109" cy="2070"/>
            </a:xfrm>
            <a:prstGeom prst="rightBrace">
              <a:avLst>
                <a:gd name="adj1" fmla="val 158257"/>
                <a:gd name="adj2" fmla="val 50000"/>
              </a:avLst>
            </a:prstGeom>
            <a:noFill/>
            <a:ln w="15875">
              <a:solidFill>
                <a:srgbClr val="0000FF"/>
              </a:solidFill>
              <a:round/>
              <a:headEnd/>
              <a:tailEnd/>
            </a:ln>
            <a:effectLst>
              <a:outerShdw dist="28398" dir="1593903" algn="ctr" rotWithShape="0">
                <a:srgbClr val="FF99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97" name="Text Box 17"/>
            <p:cNvSpPr txBox="1">
              <a:spLocks noChangeArrowheads="1"/>
            </p:cNvSpPr>
            <p:nvPr/>
          </p:nvSpPr>
          <p:spPr bwMode="auto">
            <a:xfrm>
              <a:off x="943" y="1873"/>
              <a:ext cx="2042" cy="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50000"/>
                </a:spcBef>
              </a:pPr>
              <a:r>
                <a:rPr lang="ru-RU" sz="1400">
                  <a:solidFill>
                    <a:srgbClr val="000066"/>
                  </a:solidFill>
                  <a:latin typeface="Arial" charset="0"/>
                </a:rPr>
                <a:t>один и тот же адрес компьютера, </a:t>
              </a:r>
              <a:br>
                <a:rPr lang="ru-RU" sz="1400">
                  <a:solidFill>
                    <a:srgbClr val="000066"/>
                  </a:solidFill>
                  <a:latin typeface="Arial" charset="0"/>
                </a:rPr>
              </a:br>
              <a:r>
                <a:rPr lang="ru-RU" sz="1400">
                  <a:solidFill>
                    <a:srgbClr val="000066"/>
                  </a:solidFill>
                  <a:latin typeface="Arial" charset="0"/>
                </a:rPr>
                <a:t>но в разной форме:</a:t>
              </a:r>
            </a:p>
            <a:p>
              <a:pPr>
                <a:lnSpc>
                  <a:spcPct val="130000"/>
                </a:lnSpc>
                <a:spcBef>
                  <a:spcPct val="50000"/>
                </a:spcBef>
              </a:pPr>
              <a:r>
                <a:rPr lang="en-US" sz="1200" b="1">
                  <a:solidFill>
                    <a:srgbClr val="000066"/>
                  </a:solidFill>
                  <a:latin typeface="Arial" charset="0"/>
                </a:rPr>
                <a:t>IP</a:t>
              </a:r>
              <a:r>
                <a:rPr lang="en-US" sz="1200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ru-RU" sz="1200">
                  <a:solidFill>
                    <a:srgbClr val="000066"/>
                  </a:solidFill>
                  <a:latin typeface="Arial" charset="0"/>
                </a:rPr>
                <a:t> удобен компьютеру для числовой обработки, </a:t>
              </a:r>
              <a:br>
                <a:rPr lang="ru-RU" sz="1200">
                  <a:solidFill>
                    <a:srgbClr val="000066"/>
                  </a:solidFill>
                  <a:latin typeface="Arial" charset="0"/>
                </a:rPr>
              </a:br>
              <a:r>
                <a:rPr lang="ru-RU" sz="1200" b="1">
                  <a:solidFill>
                    <a:srgbClr val="000066"/>
                  </a:solidFill>
                  <a:latin typeface="Arial" charset="0"/>
                </a:rPr>
                <a:t>доменный</a:t>
              </a:r>
              <a:r>
                <a:rPr lang="ru-RU" sz="1200">
                  <a:solidFill>
                    <a:srgbClr val="000066"/>
                  </a:solidFill>
                  <a:latin typeface="Arial" charset="0"/>
                </a:rPr>
                <a:t> – человеку для запоминания.</a:t>
              </a:r>
              <a:br>
                <a:rPr lang="ru-RU" sz="1200">
                  <a:solidFill>
                    <a:srgbClr val="000066"/>
                  </a:solidFill>
                  <a:latin typeface="Arial" charset="0"/>
                </a:rPr>
              </a:br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IP</a:t>
              </a:r>
              <a:r>
                <a:rPr lang="ru-RU" sz="1200" b="1">
                  <a:solidFill>
                    <a:srgbClr val="FF0000"/>
                  </a:solidFill>
                  <a:latin typeface="Arial" charset="0"/>
                </a:rPr>
                <a:t>-адрес</a:t>
              </a:r>
              <a:r>
                <a:rPr lang="ru-RU" sz="1200" b="1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ru-RU" sz="13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=</a:t>
              </a:r>
              <a:r>
                <a:rPr lang="ru-RU" sz="1200" b="1">
                  <a:solidFill>
                    <a:srgbClr val="000066"/>
                  </a:solidFill>
                  <a:latin typeface="Arial" charset="0"/>
                </a:rPr>
                <a:t> </a:t>
              </a:r>
              <a:r>
                <a:rPr lang="ru-RU" sz="1200" b="1">
                  <a:solidFill>
                    <a:srgbClr val="FF0000"/>
                  </a:solidFill>
                  <a:latin typeface="Arial" charset="0"/>
                </a:rPr>
                <a:t>Доменному </a:t>
              </a:r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DNS-</a:t>
              </a:r>
              <a:r>
                <a:rPr lang="ru-RU" sz="1200" b="1">
                  <a:solidFill>
                    <a:srgbClr val="FF0000"/>
                  </a:solidFill>
                  <a:latin typeface="Arial" charset="0"/>
                </a:rPr>
                <a:t>адресу</a:t>
              </a:r>
            </a:p>
          </p:txBody>
        </p:sp>
      </p:grp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266700" y="6858000"/>
            <a:ext cx="71643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66"/>
                </a:solidFill>
                <a:latin typeface="Arial" charset="0"/>
              </a:rPr>
              <a:t>IP </a:t>
            </a:r>
            <a:r>
              <a:rPr lang="ru-RU" sz="1200">
                <a:solidFill>
                  <a:srgbClr val="000066"/>
                </a:solidFill>
                <a:latin typeface="Arial" charset="0"/>
              </a:rPr>
              <a:t>используется не людьми, а программами  при пересылке информации по сети.</a:t>
            </a:r>
          </a:p>
        </p:txBody>
      </p:sp>
      <p:pic>
        <p:nvPicPr>
          <p:cNvPr id="71699" name="Picture 19" descr="2 ПК связ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5075" y="5826125"/>
            <a:ext cx="2193925" cy="422275"/>
          </a:xfrm>
          <a:prstGeom prst="rect">
            <a:avLst/>
          </a:prstGeom>
          <a:noFill/>
        </p:spPr>
      </p:pic>
      <p:sp>
        <p:nvSpPr>
          <p:cNvPr id="71703" name="WordArt 23"/>
          <p:cNvSpPr>
            <a:spLocks noChangeArrowheads="1" noChangeShapeType="1" noTextEdit="1"/>
          </p:cNvSpPr>
          <p:nvPr/>
        </p:nvSpPr>
        <p:spPr bwMode="auto">
          <a:xfrm>
            <a:off x="304800" y="133350"/>
            <a:ext cx="7153275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3  типа адресов  в сети Интернет </a:t>
            </a:r>
          </a:p>
        </p:txBody>
      </p:sp>
      <p:sp>
        <p:nvSpPr>
          <p:cNvPr id="71705" name="AutoShape 2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06" name="AutoShape 2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08" name="Text Box 28"/>
          <p:cNvSpPr txBox="1">
            <a:spLocks noChangeArrowheads="1"/>
          </p:cNvSpPr>
          <p:nvPr/>
        </p:nvSpPr>
        <p:spPr bwMode="auto">
          <a:xfrm>
            <a:off x="5543550" y="5038725"/>
            <a:ext cx="304800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1400">
                <a:solidFill>
                  <a:srgbClr val="000066"/>
                </a:solidFill>
                <a:latin typeface="Arial" charset="0"/>
              </a:rPr>
              <a:t>Это адрес не компьютера, а информационного ресурса </a:t>
            </a:r>
            <a:br>
              <a:rPr lang="ru-RU" sz="1400">
                <a:solidFill>
                  <a:srgbClr val="000066"/>
                </a:solidFill>
                <a:latin typeface="Arial" charset="0"/>
              </a:rPr>
            </a:br>
            <a:r>
              <a:rPr lang="ru-RU" sz="1400">
                <a:solidFill>
                  <a:srgbClr val="000066"/>
                </a:solidFill>
                <a:latin typeface="Arial" charset="0"/>
              </a:rPr>
              <a:t>(</a:t>
            </a:r>
            <a:r>
              <a:rPr lang="en-US" sz="1400">
                <a:solidFill>
                  <a:srgbClr val="000066"/>
                </a:solidFill>
                <a:latin typeface="Arial" charset="0"/>
              </a:rPr>
              <a:t>web-</a:t>
            </a:r>
            <a:r>
              <a:rPr lang="ru-RU" sz="1400">
                <a:solidFill>
                  <a:srgbClr val="000066"/>
                </a:solidFill>
                <a:latin typeface="Arial" charset="0"/>
              </a:rPr>
              <a:t>страницы), выложенной </a:t>
            </a:r>
            <a:br>
              <a:rPr lang="ru-RU" sz="1400">
                <a:solidFill>
                  <a:srgbClr val="000066"/>
                </a:solidFill>
                <a:latin typeface="Arial" charset="0"/>
              </a:rPr>
            </a:br>
            <a:r>
              <a:rPr lang="ru-RU" sz="1400">
                <a:solidFill>
                  <a:srgbClr val="000066"/>
                </a:solidFill>
                <a:latin typeface="Arial" charset="0"/>
              </a:rPr>
              <a:t>на этом компьютере</a:t>
            </a:r>
          </a:p>
        </p:txBody>
      </p:sp>
      <p:grpSp>
        <p:nvGrpSpPr>
          <p:cNvPr id="71713" name="Group 33"/>
          <p:cNvGrpSpPr>
            <a:grpSpLocks/>
          </p:cNvGrpSpPr>
          <p:nvPr/>
        </p:nvGrpSpPr>
        <p:grpSpPr bwMode="auto">
          <a:xfrm>
            <a:off x="1905000" y="1466850"/>
            <a:ext cx="6362700" cy="2238375"/>
            <a:chOff x="1224" y="924"/>
            <a:chExt cx="4008" cy="1410"/>
          </a:xfrm>
        </p:grpSpPr>
        <p:sp>
          <p:nvSpPr>
            <p:cNvPr id="71709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1224" y="924"/>
              <a:ext cx="1230" cy="13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12700">
                    <a:solidFill>
                      <a:schemeClr val="hlink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6699FF"/>
                      </a:gs>
                      <a:gs pos="100000">
                        <a:srgbClr val="0000CC"/>
                      </a:gs>
                    </a:gsLst>
                    <a:path path="rect">
                      <a:fillToRect l="100000" b="100000"/>
                    </a:path>
                  </a:gradFill>
                  <a:effectLst>
                    <a:outerShdw dist="17961" dir="2700000" algn="ctr" rotWithShape="0">
                      <a:srgbClr val="CCECFF"/>
                    </a:outerShdw>
                  </a:effectLst>
                  <a:latin typeface="Century Gothic"/>
                </a:rPr>
                <a:t>Адрес компьютера</a:t>
              </a:r>
            </a:p>
          </p:txBody>
        </p:sp>
        <p:grpSp>
          <p:nvGrpSpPr>
            <p:cNvPr id="71712" name="Group 32"/>
            <p:cNvGrpSpPr>
              <a:grpSpLocks/>
            </p:cNvGrpSpPr>
            <p:nvPr/>
          </p:nvGrpSpPr>
          <p:grpSpPr bwMode="auto">
            <a:xfrm>
              <a:off x="3756" y="2076"/>
              <a:ext cx="1476" cy="258"/>
              <a:chOff x="3756" y="2076"/>
              <a:chExt cx="1476" cy="258"/>
            </a:xfrm>
          </p:grpSpPr>
          <p:sp>
            <p:nvSpPr>
              <p:cNvPr id="71710" name="WordArt 30"/>
              <p:cNvSpPr>
                <a:spLocks noChangeArrowheads="1" noChangeShapeType="1" noTextEdit="1"/>
              </p:cNvSpPr>
              <p:nvPr/>
            </p:nvSpPr>
            <p:spPr bwMode="auto">
              <a:xfrm>
                <a:off x="3756" y="2076"/>
                <a:ext cx="1476" cy="14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kern="10">
                    <a:ln w="12700">
                      <a:solidFill>
                        <a:schemeClr val="hlink"/>
                      </a:solidFill>
                      <a:round/>
                      <a:headEnd/>
                      <a:tailEnd/>
                    </a:ln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  <a:effectLst>
                      <a:outerShdw dist="17961" dir="2700000" algn="ctr" rotWithShape="0">
                        <a:srgbClr val="CCECFF"/>
                      </a:outerShdw>
                    </a:effectLst>
                    <a:latin typeface="Century Gothic"/>
                  </a:rPr>
                  <a:t>Адрес информации,</a:t>
                </a:r>
              </a:p>
            </p:txBody>
          </p:sp>
          <p:sp>
            <p:nvSpPr>
              <p:cNvPr id="71711" name="WordArt 31"/>
              <p:cNvSpPr>
                <a:spLocks noChangeArrowheads="1" noChangeShapeType="1" noTextEdit="1"/>
              </p:cNvSpPr>
              <p:nvPr/>
            </p:nvSpPr>
            <p:spPr bwMode="auto">
              <a:xfrm>
                <a:off x="3786" y="2238"/>
                <a:ext cx="1428" cy="9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kern="10">
                    <a:ln w="1270" cap="rnd">
                      <a:solidFill>
                        <a:schemeClr val="hlink"/>
                      </a:solidFill>
                      <a:prstDash val="sysDot"/>
                      <a:round/>
                      <a:headEnd/>
                      <a:tailEnd/>
                    </a:ln>
                    <a:gradFill rotWithShape="0">
                      <a:gsLst>
                        <a:gs pos="0">
                          <a:srgbClr val="6699FF"/>
                        </a:gs>
                        <a:gs pos="100000">
                          <a:srgbClr val="0000CC"/>
                        </a:gs>
                      </a:gsLst>
                      <a:path path="rect">
                        <a:fillToRect l="100000" b="100000"/>
                      </a:path>
                    </a:gradFill>
                    <a:effectLst>
                      <a:outerShdw dist="17961" dir="2700000" algn="ctr" rotWithShape="0">
                        <a:srgbClr val="CCECFF"/>
                      </a:outerShdw>
                    </a:effectLst>
                    <a:latin typeface="Century Gothic"/>
                  </a:rPr>
                  <a:t>выложенной на этом компьютере</a:t>
                </a:r>
              </a:p>
            </p:txBody>
          </p:sp>
        </p:grpSp>
      </p:grpSp>
      <p:pic>
        <p:nvPicPr>
          <p:cNvPr id="71714" name="Picture 34" descr="p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96225" y="266700"/>
            <a:ext cx="952500" cy="952500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</p:spPr>
      </p:pic>
      <p:sp>
        <p:nvSpPr>
          <p:cNvPr id="71715" name="AutoShape 3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71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3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animBg="1"/>
      <p:bldP spid="71686" grpId="0" animBg="1"/>
      <p:bldP spid="71687" grpId="0" animBg="1"/>
      <p:bldP spid="71688" grpId="0" animBg="1"/>
      <p:bldP spid="71689" grpId="0" animBg="1"/>
      <p:bldP spid="71694" grpId="0" animBg="1"/>
      <p:bldP spid="717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41" name="Rectangle 37"/>
          <p:cNvSpPr>
            <a:spLocks noChangeArrowheads="1"/>
          </p:cNvSpPr>
          <p:nvPr/>
        </p:nvSpPr>
        <p:spPr bwMode="auto">
          <a:xfrm>
            <a:off x="7696200" y="0"/>
            <a:ext cx="1200150" cy="6858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33">
                  <a:alpha val="72000"/>
                </a:srgbClr>
              </a:gs>
            </a:gsLst>
            <a:lin ang="5400000" scaled="1"/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895350"/>
            <a:endParaRPr lang="ru-RU">
              <a:solidFill>
                <a:schemeClr val="tx2"/>
              </a:solidFill>
            </a:endParaRPr>
          </a:p>
        </p:txBody>
      </p:sp>
      <p:sp>
        <p:nvSpPr>
          <p:cNvPr id="72706" name="Freeform 2"/>
          <p:cNvSpPr>
            <a:spLocks/>
          </p:cNvSpPr>
          <p:nvPr/>
        </p:nvSpPr>
        <p:spPr bwMode="auto">
          <a:xfrm>
            <a:off x="2535238" y="5649913"/>
            <a:ext cx="2811462" cy="1208087"/>
          </a:xfrm>
          <a:custGeom>
            <a:avLst/>
            <a:gdLst/>
            <a:ahLst/>
            <a:cxnLst>
              <a:cxn ang="0">
                <a:pos x="159" y="209"/>
              </a:cxn>
              <a:cxn ang="0">
                <a:pos x="271" y="164"/>
              </a:cxn>
              <a:cxn ang="0">
                <a:pos x="373" y="104"/>
              </a:cxn>
              <a:cxn ang="0">
                <a:pos x="712" y="63"/>
              </a:cxn>
              <a:cxn ang="0">
                <a:pos x="1189" y="128"/>
              </a:cxn>
              <a:cxn ang="0">
                <a:pos x="1279" y="200"/>
              </a:cxn>
              <a:cxn ang="0">
                <a:pos x="1495" y="218"/>
              </a:cxn>
              <a:cxn ang="0">
                <a:pos x="1681" y="308"/>
              </a:cxn>
              <a:cxn ang="0">
                <a:pos x="1686" y="115"/>
              </a:cxn>
              <a:cxn ang="0">
                <a:pos x="1725" y="219"/>
              </a:cxn>
              <a:cxn ang="0">
                <a:pos x="1762" y="390"/>
              </a:cxn>
              <a:cxn ang="0">
                <a:pos x="1714" y="630"/>
              </a:cxn>
              <a:cxn ang="0">
                <a:pos x="1658" y="648"/>
              </a:cxn>
              <a:cxn ang="0">
                <a:pos x="1247" y="734"/>
              </a:cxn>
              <a:cxn ang="0">
                <a:pos x="397" y="650"/>
              </a:cxn>
              <a:cxn ang="0">
                <a:pos x="9" y="219"/>
              </a:cxn>
              <a:cxn ang="0">
                <a:pos x="19" y="149"/>
              </a:cxn>
              <a:cxn ang="0">
                <a:pos x="122" y="235"/>
              </a:cxn>
              <a:cxn ang="0">
                <a:pos x="140" y="364"/>
              </a:cxn>
            </a:cxnLst>
            <a:rect l="0" t="0" r="r" b="b"/>
            <a:pathLst>
              <a:path w="1771" h="761">
                <a:moveTo>
                  <a:pt x="159" y="209"/>
                </a:moveTo>
                <a:cubicBezTo>
                  <a:pt x="162" y="186"/>
                  <a:pt x="250" y="179"/>
                  <a:pt x="271" y="164"/>
                </a:cubicBezTo>
                <a:cubicBezTo>
                  <a:pt x="292" y="120"/>
                  <a:pt x="300" y="121"/>
                  <a:pt x="373" y="104"/>
                </a:cubicBezTo>
                <a:cubicBezTo>
                  <a:pt x="446" y="87"/>
                  <a:pt x="576" y="59"/>
                  <a:pt x="712" y="63"/>
                </a:cubicBezTo>
                <a:cubicBezTo>
                  <a:pt x="860" y="40"/>
                  <a:pt x="1094" y="144"/>
                  <a:pt x="1189" y="128"/>
                </a:cubicBezTo>
                <a:cubicBezTo>
                  <a:pt x="1283" y="151"/>
                  <a:pt x="1228" y="185"/>
                  <a:pt x="1279" y="200"/>
                </a:cubicBezTo>
                <a:cubicBezTo>
                  <a:pt x="1384" y="208"/>
                  <a:pt x="1393" y="196"/>
                  <a:pt x="1495" y="218"/>
                </a:cubicBezTo>
                <a:cubicBezTo>
                  <a:pt x="1563" y="250"/>
                  <a:pt x="1652" y="239"/>
                  <a:pt x="1681" y="308"/>
                </a:cubicBezTo>
                <a:cubicBezTo>
                  <a:pt x="1684" y="326"/>
                  <a:pt x="1681" y="99"/>
                  <a:pt x="1686" y="115"/>
                </a:cubicBezTo>
                <a:cubicBezTo>
                  <a:pt x="1696" y="151"/>
                  <a:pt x="1725" y="219"/>
                  <a:pt x="1725" y="219"/>
                </a:cubicBezTo>
                <a:cubicBezTo>
                  <a:pt x="1735" y="277"/>
                  <a:pt x="1750" y="332"/>
                  <a:pt x="1762" y="390"/>
                </a:cubicBezTo>
                <a:cubicBezTo>
                  <a:pt x="1761" y="417"/>
                  <a:pt x="1771" y="584"/>
                  <a:pt x="1714" y="630"/>
                </a:cubicBezTo>
                <a:cubicBezTo>
                  <a:pt x="1699" y="642"/>
                  <a:pt x="1677" y="642"/>
                  <a:pt x="1658" y="648"/>
                </a:cubicBezTo>
                <a:cubicBezTo>
                  <a:pt x="1547" y="724"/>
                  <a:pt x="1382" y="727"/>
                  <a:pt x="1247" y="734"/>
                </a:cubicBezTo>
                <a:cubicBezTo>
                  <a:pt x="721" y="761"/>
                  <a:pt x="1020" y="650"/>
                  <a:pt x="397" y="650"/>
                </a:cubicBezTo>
                <a:cubicBezTo>
                  <a:pt x="338" y="472"/>
                  <a:pt x="59" y="399"/>
                  <a:pt x="9" y="219"/>
                </a:cubicBezTo>
                <a:cubicBezTo>
                  <a:pt x="3" y="197"/>
                  <a:pt x="14" y="172"/>
                  <a:pt x="19" y="149"/>
                </a:cubicBezTo>
                <a:cubicBezTo>
                  <a:pt x="51" y="0"/>
                  <a:pt x="0" y="338"/>
                  <a:pt x="122" y="235"/>
                </a:cubicBezTo>
                <a:cubicBezTo>
                  <a:pt x="156" y="207"/>
                  <a:pt x="117" y="364"/>
                  <a:pt x="140" y="364"/>
                </a:cubicBezTo>
              </a:path>
            </a:pathLst>
          </a:custGeom>
          <a:gradFill rotWithShape="1">
            <a:gsLst>
              <a:gs pos="0">
                <a:srgbClr val="B1B8E9">
                  <a:alpha val="81000"/>
                </a:srgbClr>
              </a:gs>
              <a:gs pos="100000">
                <a:srgbClr val="F3FAFF">
                  <a:alpha val="39999"/>
                </a:srgbClr>
              </a:gs>
            </a:gsLst>
            <a:path path="rect">
              <a:fillToRect l="50000" t="50000" r="50000" b="50000"/>
            </a:path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 rot="106489" flipH="1">
            <a:off x="3708400" y="5865813"/>
            <a:ext cx="1435100" cy="614362"/>
          </a:xfrm>
          <a:prstGeom prst="parallelogram">
            <a:avLst>
              <a:gd name="adj" fmla="val 20212"/>
            </a:avLst>
          </a:prstGeom>
          <a:gradFill rotWithShape="0">
            <a:gsLst>
              <a:gs pos="0">
                <a:srgbClr val="EDF1F9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EDF1F9">
                <a:gamma/>
                <a:shade val="60000"/>
                <a:invGamma/>
              </a:srgbClr>
            </a:prstShdw>
          </a:effectLst>
        </p:spPr>
        <p:txBody>
          <a:bodyPr wrap="none"/>
          <a:lstStyle/>
          <a:p>
            <a:endParaRPr lang="ru-RU" sz="2400"/>
          </a:p>
        </p:txBody>
      </p:sp>
      <p:sp>
        <p:nvSpPr>
          <p:cNvPr id="72710" name="Rectangle 6" descr="Алмазная решетка (точечная)"/>
          <p:cNvSpPr>
            <a:spLocks noChangeArrowheads="1"/>
          </p:cNvSpPr>
          <p:nvPr/>
        </p:nvSpPr>
        <p:spPr bwMode="auto">
          <a:xfrm>
            <a:off x="0" y="0"/>
            <a:ext cx="9144000" cy="671513"/>
          </a:xfrm>
          <a:prstGeom prst="rect">
            <a:avLst/>
          </a:prstGeom>
          <a:pattFill prst="dotDmnd">
            <a:fgClr>
              <a:srgbClr val="B2C1EA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3554413" y="1358900"/>
            <a:ext cx="3187700" cy="277971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ru-RU" sz="2000" b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Доменный адрес </a:t>
            </a:r>
            <a:br>
              <a:rPr lang="ru-RU" sz="2000" b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компьютера:</a:t>
            </a:r>
          </a:p>
          <a:p>
            <a:pPr algn="ctr">
              <a:lnSpc>
                <a:spcPct val="120000"/>
              </a:lnSpc>
              <a:buFont typeface="Wingdings" pitchFamily="2" charset="2"/>
              <a:buNone/>
            </a:pPr>
            <a:endParaRPr lang="ru-RU" sz="9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5324475" y="4048125"/>
            <a:ext cx="3689350" cy="159226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URL</a:t>
            </a:r>
            <a:r>
              <a:rPr lang="ru-RU" sz="2000" b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-адрес</a:t>
            </a:r>
          </a:p>
        </p:txBody>
      </p:sp>
      <p:sp>
        <p:nvSpPr>
          <p:cNvPr id="72713" name="AutoShape 9"/>
          <p:cNvSpPr>
            <a:spLocks noChangeArrowheads="1"/>
          </p:cNvSpPr>
          <p:nvPr/>
        </p:nvSpPr>
        <p:spPr bwMode="auto">
          <a:xfrm rot="3776976">
            <a:off x="6680200" y="1109663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D5E3FF"/>
              </a:gs>
              <a:gs pos="100000">
                <a:schemeClr val="accent2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72715" name="AutoShape 11"/>
          <p:cNvSpPr>
            <a:spLocks noChangeArrowheads="1"/>
          </p:cNvSpPr>
          <p:nvPr/>
        </p:nvSpPr>
        <p:spPr bwMode="auto">
          <a:xfrm rot="5400000">
            <a:off x="4940300" y="105092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D5E3FF"/>
              </a:gs>
              <a:gs pos="100000">
                <a:schemeClr val="accent2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123825" y="1370013"/>
            <a:ext cx="3324225" cy="4248150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IP</a:t>
            </a:r>
            <a:r>
              <a:rPr lang="ru-RU" sz="2000" b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-адрес </a:t>
            </a:r>
            <a:br>
              <a:rPr lang="ru-RU" sz="2000" b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компьютера: </a:t>
            </a:r>
          </a:p>
        </p:txBody>
      </p:sp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165100" y="2279650"/>
            <a:ext cx="3389313" cy="324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sz="1500">
                <a:solidFill>
                  <a:schemeClr val="bg1"/>
                </a:solidFill>
                <a:latin typeface="Arial" charset="0"/>
              </a:rPr>
              <a:t>Адрес ПК</a:t>
            </a:r>
            <a:r>
              <a:rPr lang="en-US" sz="150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1500">
                <a:solidFill>
                  <a:schemeClr val="bg1"/>
                </a:solidFill>
                <a:latin typeface="Arial" charset="0"/>
              </a:rPr>
              <a:t> цифровой.</a:t>
            </a:r>
          </a:p>
          <a:p>
            <a:r>
              <a:rPr lang="ru-RU" sz="1400">
                <a:solidFill>
                  <a:schemeClr val="bg1"/>
                </a:solidFill>
                <a:latin typeface="Arial" charset="0"/>
              </a:rPr>
              <a:t>Содержит 4 числа (в диапазоне от 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0 до 255), разделенных точками.</a:t>
            </a:r>
          </a:p>
          <a:p>
            <a:endParaRPr lang="ru-RU" sz="18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ru-RU" sz="1500">
                <a:solidFill>
                  <a:schemeClr val="bg1"/>
                </a:solidFill>
                <a:latin typeface="Arial" charset="0"/>
              </a:rPr>
              <a:t>Пример</a:t>
            </a:r>
            <a:r>
              <a:rPr lang="ru-RU" sz="1400">
                <a:solidFill>
                  <a:schemeClr val="bg1"/>
                </a:solidFill>
                <a:latin typeface="Arial" charset="0"/>
              </a:rPr>
              <a:t>: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b="1">
                <a:solidFill>
                  <a:schemeClr val="bg1"/>
                </a:solidFill>
                <a:latin typeface="Arial" charset="0"/>
              </a:rPr>
              <a:t>  </a:t>
            </a:r>
            <a:r>
              <a:rPr lang="ru-RU" sz="15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193.124.133.168</a:t>
            </a:r>
            <a:r>
              <a:rPr lang="ru-RU" b="1">
                <a:solidFill>
                  <a:srgbClr val="FF3300"/>
                </a:solidFill>
                <a:latin typeface="Arial" charset="0"/>
              </a:rPr>
              <a:t/>
            </a:r>
            <a:br>
              <a:rPr lang="ru-RU" b="1">
                <a:solidFill>
                  <a:srgbClr val="FF3300"/>
                </a:solidFill>
                <a:latin typeface="Arial" charset="0"/>
              </a:rPr>
            </a:br>
            <a:endParaRPr lang="ru-RU" b="1">
              <a:solidFill>
                <a:srgbClr val="FF33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ru-RU" sz="1400" i="1">
                <a:solidFill>
                  <a:schemeClr val="bg1"/>
                </a:solidFill>
                <a:latin typeface="Arial" charset="0"/>
              </a:rPr>
              <a:t>Аналогия: почтовый индекс на конверте.</a:t>
            </a:r>
          </a:p>
          <a:p>
            <a:pPr>
              <a:lnSpc>
                <a:spcPct val="120000"/>
              </a:lnSpc>
            </a:pPr>
            <a:endParaRPr lang="ru-RU" sz="1400" i="1">
              <a:solidFill>
                <a:schemeClr val="bg1"/>
              </a:solidFill>
              <a:latin typeface="Arial" charset="0"/>
            </a:endParaRPr>
          </a:p>
          <a:p>
            <a:r>
              <a:rPr lang="ru-RU" sz="1400">
                <a:solidFill>
                  <a:schemeClr val="bg1"/>
                </a:solidFill>
                <a:latin typeface="Arial" charset="0"/>
              </a:rPr>
              <a:t>1-е и 2-е числа (наш пример 193.124) определяют адрес сети, 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3-е число (133) – адрес подсети, </a:t>
            </a:r>
            <a:br>
              <a:rPr lang="ru-RU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4 (168) – адрес компьютера в подсети</a:t>
            </a:r>
          </a:p>
          <a:p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2722" name="Rectangle 18"/>
          <p:cNvSpPr>
            <a:spLocks noChangeArrowheads="1"/>
          </p:cNvSpPr>
          <p:nvPr/>
        </p:nvSpPr>
        <p:spPr bwMode="auto">
          <a:xfrm>
            <a:off x="3586163" y="2259013"/>
            <a:ext cx="3221037" cy="162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Ins="18000"/>
          <a:lstStyle/>
          <a:p>
            <a:r>
              <a:rPr lang="ru-RU" sz="1500">
                <a:solidFill>
                  <a:schemeClr val="bg1"/>
                </a:solidFill>
                <a:latin typeface="Arial" charset="0"/>
              </a:rPr>
              <a:t>Адрес ПК, состоящий из</a:t>
            </a:r>
            <a:r>
              <a:rPr lang="en-US" sz="150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1500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>
                <a:solidFill>
                  <a:schemeClr val="bg1"/>
                </a:solidFill>
                <a:latin typeface="Arial" charset="0"/>
              </a:rPr>
              <a:t>слов</a:t>
            </a:r>
            <a:r>
              <a:rPr lang="ru-RU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1500">
                <a:solidFill>
                  <a:schemeClr val="bg1"/>
                </a:solidFill>
                <a:latin typeface="Arial" charset="0"/>
              </a:rPr>
              <a:t>(</a:t>
            </a:r>
            <a:r>
              <a:rPr lang="ru-RU" sz="1300">
                <a:solidFill>
                  <a:schemeClr val="bg1"/>
                </a:solidFill>
                <a:latin typeface="Arial" charset="0"/>
              </a:rPr>
              <a:t>ассоциативных</a:t>
            </a:r>
            <a:r>
              <a:rPr lang="ru-RU" sz="1500">
                <a:solidFill>
                  <a:schemeClr val="bg1"/>
                </a:solidFill>
                <a:latin typeface="Arial" charset="0"/>
              </a:rPr>
              <a:t>) - для облегчения его запоминания.</a:t>
            </a:r>
          </a:p>
          <a:p>
            <a:endParaRPr lang="ru-RU" sz="1500">
              <a:solidFill>
                <a:schemeClr val="bg1"/>
              </a:solidFill>
              <a:latin typeface="Arial" charset="0"/>
            </a:endParaRPr>
          </a:p>
          <a:p>
            <a:r>
              <a:rPr lang="ru-RU" sz="1500">
                <a:solidFill>
                  <a:schemeClr val="bg1"/>
                </a:solidFill>
                <a:latin typeface="Arial" charset="0"/>
              </a:rPr>
              <a:t>Пример</a:t>
            </a:r>
            <a:r>
              <a:rPr lang="ru-RU" sz="1400">
                <a:solidFill>
                  <a:schemeClr val="bg1"/>
                </a:solidFill>
                <a:latin typeface="Arial" charset="0"/>
              </a:rPr>
              <a:t>: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    </a:t>
            </a:r>
            <a:r>
              <a:rPr lang="en-GB" sz="1500">
                <a:solidFill>
                  <a:srgbClr val="F63D0A"/>
                </a:solidFill>
                <a:latin typeface="Arial" charset="0"/>
              </a:rPr>
              <a:t>ftep.bgu.debryansk</a:t>
            </a:r>
            <a:r>
              <a:rPr lang="ru-RU" sz="1500">
                <a:solidFill>
                  <a:srgbClr val="F63D0A"/>
                </a:solidFill>
                <a:latin typeface="Arial" charset="0"/>
              </a:rPr>
              <a:t>.</a:t>
            </a:r>
            <a:r>
              <a:rPr lang="en-US" sz="1500">
                <a:solidFill>
                  <a:srgbClr val="F6640A"/>
                </a:solidFill>
                <a:latin typeface="Arial" charset="0"/>
              </a:rPr>
              <a:t>ru</a:t>
            </a:r>
            <a:r>
              <a:rPr lang="ru-RU" sz="1400">
                <a:solidFill>
                  <a:srgbClr val="F63D0A"/>
                </a:solidFill>
                <a:latin typeface="Arial" charset="0"/>
              </a:rPr>
              <a:t> </a:t>
            </a:r>
          </a:p>
          <a:p>
            <a:endParaRPr lang="ru-RU">
              <a:solidFill>
                <a:srgbClr val="F63D0A"/>
              </a:solidFill>
              <a:latin typeface="Arial" charset="0"/>
            </a:endParaRPr>
          </a:p>
          <a:p>
            <a:r>
              <a:rPr lang="ru-RU" sz="1400" i="1">
                <a:solidFill>
                  <a:schemeClr val="bg1"/>
                </a:solidFill>
                <a:latin typeface="Arial" charset="0"/>
              </a:rPr>
              <a:t>Аналогия: адрес на конверте.</a:t>
            </a:r>
          </a:p>
        </p:txBody>
      </p:sp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5453063" y="4416425"/>
            <a:ext cx="3563937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rIns="18000"/>
          <a:lstStyle/>
          <a:p>
            <a:pPr algn="ctr"/>
            <a:r>
              <a:rPr lang="ru-RU" sz="1500">
                <a:solidFill>
                  <a:srgbClr val="000090"/>
                </a:solidFill>
                <a:latin typeface="Arial" charset="0"/>
              </a:rPr>
              <a:t>- </a:t>
            </a:r>
            <a:r>
              <a:rPr lang="ru-RU">
                <a:solidFill>
                  <a:schemeClr val="bg1"/>
                </a:solidFill>
                <a:latin typeface="Arial" charset="0"/>
              </a:rPr>
              <a:t>ссылка на ресурс</a:t>
            </a:r>
            <a:r>
              <a:rPr lang="ru-RU" sz="1500">
                <a:solidFill>
                  <a:schemeClr val="bg1"/>
                </a:solidFill>
                <a:latin typeface="Arial" charset="0"/>
              </a:rPr>
              <a:t> Интернета</a:t>
            </a:r>
            <a:r>
              <a:rPr lang="ru-RU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150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1500">
                <a:solidFill>
                  <a:schemeClr val="bg1"/>
                </a:solidFill>
                <a:latin typeface="Arial" charset="0"/>
              </a:rPr>
            </a:br>
            <a:r>
              <a:rPr lang="ru-RU" sz="1500">
                <a:solidFill>
                  <a:schemeClr val="bg1"/>
                </a:solidFill>
                <a:latin typeface="Arial" charset="0"/>
              </a:rPr>
              <a:t>(</a:t>
            </a:r>
            <a:r>
              <a:rPr lang="ru-RU" sz="1500" b="1">
                <a:solidFill>
                  <a:schemeClr val="bg1"/>
                </a:solidFill>
                <a:latin typeface="Arial" charset="0"/>
              </a:rPr>
              <a:t>на  </a:t>
            </a:r>
            <a:r>
              <a:rPr lang="en-US" sz="150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web-</a:t>
            </a:r>
            <a:r>
              <a:rPr lang="ru-RU" sz="150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страницу</a:t>
            </a:r>
            <a:r>
              <a:rPr lang="ru-RU" sz="1500">
                <a:solidFill>
                  <a:schemeClr val="bg1"/>
                </a:solidFill>
                <a:latin typeface="Arial" charset="0"/>
              </a:rPr>
              <a:t>)</a:t>
            </a:r>
          </a:p>
          <a:p>
            <a:endParaRPr lang="ru-RU" sz="1500">
              <a:solidFill>
                <a:schemeClr val="bg1"/>
              </a:solidFill>
              <a:latin typeface="Arial" charset="0"/>
            </a:endParaRPr>
          </a:p>
          <a:p>
            <a:r>
              <a:rPr lang="ru-RU" sz="1400">
                <a:solidFill>
                  <a:schemeClr val="bg1"/>
                </a:solidFill>
                <a:latin typeface="Arial" charset="0"/>
              </a:rPr>
              <a:t>Пример: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1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1400">
                <a:solidFill>
                  <a:srgbClr val="CC3300"/>
                </a:solidFill>
                <a:latin typeface="Arial" charset="0"/>
                <a:cs typeface="Arial" charset="0"/>
              </a:rPr>
              <a:t>http://www. </a:t>
            </a:r>
            <a:r>
              <a:rPr lang="en-GB" sz="1500">
                <a:solidFill>
                  <a:srgbClr val="CC3300"/>
                </a:solidFill>
                <a:latin typeface="Arial" charset="0"/>
              </a:rPr>
              <a:t>ftep.</a:t>
            </a:r>
            <a:r>
              <a:rPr lang="en-GB" sz="1400">
                <a:solidFill>
                  <a:srgbClr val="CC3300"/>
                </a:solidFill>
                <a:latin typeface="Arial" charset="0"/>
                <a:cs typeface="Arial" charset="0"/>
              </a:rPr>
              <a:t>bgu.debryansk.ru</a:t>
            </a:r>
          </a:p>
        </p:txBody>
      </p:sp>
      <p:sp>
        <p:nvSpPr>
          <p:cNvPr id="72724" name="Line 20"/>
          <p:cNvSpPr>
            <a:spLocks noChangeShapeType="1"/>
          </p:cNvSpPr>
          <p:nvPr/>
        </p:nvSpPr>
        <p:spPr bwMode="auto">
          <a:xfrm flipH="1">
            <a:off x="4495800" y="5902325"/>
            <a:ext cx="531813" cy="300038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>
            <a:outerShdw dist="35921" dir="2700000" algn="ctr" rotWithShape="0">
              <a:srgbClr val="DDDDDD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72725" name="AutoShape 21"/>
          <p:cNvSpPr>
            <a:spLocks noChangeArrowheads="1"/>
          </p:cNvSpPr>
          <p:nvPr/>
        </p:nvSpPr>
        <p:spPr bwMode="auto">
          <a:xfrm rot="20767765" flipH="1">
            <a:off x="3071813" y="5797550"/>
            <a:ext cx="1435100" cy="614363"/>
          </a:xfrm>
          <a:prstGeom prst="parallelogram">
            <a:avLst>
              <a:gd name="adj" fmla="val 20212"/>
            </a:avLst>
          </a:prstGeom>
          <a:gradFill rotWithShape="0">
            <a:gsLst>
              <a:gs pos="0">
                <a:srgbClr val="EDF1F9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EDF1F9">
                <a:gamma/>
                <a:shade val="60000"/>
                <a:invGamma/>
              </a:srgbClr>
            </a:prstShdw>
          </a:effectLst>
        </p:spPr>
        <p:txBody>
          <a:bodyPr wrap="none"/>
          <a:lstStyle/>
          <a:p>
            <a:endParaRPr lang="ru-RU" sz="2400"/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 flipV="1">
            <a:off x="3940175" y="5983288"/>
            <a:ext cx="415925" cy="115887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2727" name="Line 23"/>
          <p:cNvSpPr>
            <a:spLocks noChangeShapeType="1"/>
          </p:cNvSpPr>
          <p:nvPr/>
        </p:nvSpPr>
        <p:spPr bwMode="auto">
          <a:xfrm flipV="1">
            <a:off x="3973513" y="6064250"/>
            <a:ext cx="415925" cy="115888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2728" name="Line 24"/>
          <p:cNvSpPr>
            <a:spLocks noChangeShapeType="1"/>
          </p:cNvSpPr>
          <p:nvPr/>
        </p:nvSpPr>
        <p:spPr bwMode="auto">
          <a:xfrm flipV="1">
            <a:off x="4013200" y="6156325"/>
            <a:ext cx="415925" cy="115888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2729" name="Line 25"/>
          <p:cNvSpPr>
            <a:spLocks noChangeShapeType="1"/>
          </p:cNvSpPr>
          <p:nvPr/>
        </p:nvSpPr>
        <p:spPr bwMode="auto">
          <a:xfrm flipV="1">
            <a:off x="3141663" y="5902325"/>
            <a:ext cx="415925" cy="115888"/>
          </a:xfrm>
          <a:prstGeom prst="line">
            <a:avLst/>
          </a:prstGeom>
          <a:noFill/>
          <a:ln w="9525">
            <a:solidFill>
              <a:srgbClr val="D7DAE7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2730" name="Line 26"/>
          <p:cNvSpPr>
            <a:spLocks noChangeShapeType="1"/>
          </p:cNvSpPr>
          <p:nvPr/>
        </p:nvSpPr>
        <p:spPr bwMode="auto">
          <a:xfrm flipV="1">
            <a:off x="3187700" y="5983288"/>
            <a:ext cx="415925" cy="115887"/>
          </a:xfrm>
          <a:prstGeom prst="line">
            <a:avLst/>
          </a:prstGeom>
          <a:noFill/>
          <a:ln w="9525">
            <a:solidFill>
              <a:srgbClr val="D7DAE7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2731" name="AutoShape 27"/>
          <p:cNvSpPr>
            <a:spLocks noChangeArrowheads="1"/>
          </p:cNvSpPr>
          <p:nvPr/>
        </p:nvSpPr>
        <p:spPr bwMode="auto">
          <a:xfrm rot="20767765" flipH="1">
            <a:off x="3346450" y="6265863"/>
            <a:ext cx="454025" cy="130175"/>
          </a:xfrm>
          <a:prstGeom prst="parallelogram">
            <a:avLst>
              <a:gd name="adj" fmla="val 0"/>
            </a:avLst>
          </a:prstGeom>
          <a:gradFill rotWithShape="0">
            <a:gsLst>
              <a:gs pos="0">
                <a:srgbClr val="EDF1F9"/>
              </a:gs>
              <a:gs pos="100000">
                <a:srgbClr val="FFFFFF"/>
              </a:gs>
            </a:gsLst>
            <a:lin ang="2700000" scaled="1"/>
          </a:gradFill>
          <a:ln w="1270" cap="rnd">
            <a:solidFill>
              <a:srgbClr val="9396A7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ru-RU" sz="2400"/>
          </a:p>
        </p:txBody>
      </p:sp>
      <p:sp>
        <p:nvSpPr>
          <p:cNvPr id="72732" name="Text Box 28"/>
          <p:cNvSpPr txBox="1">
            <a:spLocks noChangeArrowheads="1"/>
          </p:cNvSpPr>
          <p:nvPr/>
        </p:nvSpPr>
        <p:spPr bwMode="auto">
          <a:xfrm rot="-855581">
            <a:off x="3876675" y="5822950"/>
            <a:ext cx="82073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900" i="1">
                <a:solidFill>
                  <a:srgbClr val="000080"/>
                </a:solidFill>
              </a:rPr>
              <a:t>Брянск</a:t>
            </a:r>
            <a:br>
              <a:rPr lang="ru-RU" sz="900" i="1">
                <a:solidFill>
                  <a:srgbClr val="000080"/>
                </a:solidFill>
              </a:rPr>
            </a:br>
            <a:r>
              <a:rPr lang="ru-RU" sz="700" i="1">
                <a:solidFill>
                  <a:srgbClr val="000080"/>
                </a:solidFill>
              </a:rPr>
              <a:t>Бежицкая</a:t>
            </a:r>
            <a:br>
              <a:rPr lang="ru-RU" sz="700" i="1">
                <a:solidFill>
                  <a:srgbClr val="000080"/>
                </a:solidFill>
              </a:rPr>
            </a:br>
            <a:r>
              <a:rPr lang="ru-RU" sz="700" i="1">
                <a:solidFill>
                  <a:srgbClr val="000080"/>
                </a:solidFill>
              </a:rPr>
              <a:t>Сидоров</a:t>
            </a:r>
          </a:p>
        </p:txBody>
      </p:sp>
      <p:sp>
        <p:nvSpPr>
          <p:cNvPr id="72733" name="AutoShape 29"/>
          <p:cNvSpPr>
            <a:spLocks noChangeArrowheads="1"/>
          </p:cNvSpPr>
          <p:nvPr/>
        </p:nvSpPr>
        <p:spPr bwMode="auto">
          <a:xfrm rot="20767765" flipH="1">
            <a:off x="3489325" y="6262688"/>
            <a:ext cx="165100" cy="130175"/>
          </a:xfrm>
          <a:prstGeom prst="parallelogram">
            <a:avLst>
              <a:gd name="adj" fmla="val 0"/>
            </a:avLst>
          </a:prstGeom>
          <a:gradFill rotWithShape="0">
            <a:gsLst>
              <a:gs pos="0">
                <a:srgbClr val="EDF1F9"/>
              </a:gs>
              <a:gs pos="100000">
                <a:srgbClr val="FFFFFF"/>
              </a:gs>
            </a:gsLst>
            <a:lin ang="2700000" scaled="1"/>
          </a:gradFill>
          <a:ln w="1270" cap="rnd">
            <a:solidFill>
              <a:srgbClr val="9396A7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ru-RU" sz="2400"/>
          </a:p>
        </p:txBody>
      </p:sp>
      <p:sp>
        <p:nvSpPr>
          <p:cNvPr id="72734" name="AutoShape 30"/>
          <p:cNvSpPr>
            <a:spLocks noChangeArrowheads="1"/>
          </p:cNvSpPr>
          <p:nvPr/>
        </p:nvSpPr>
        <p:spPr bwMode="auto">
          <a:xfrm rot="20767765" flipH="1">
            <a:off x="3573463" y="6240463"/>
            <a:ext cx="165100" cy="130175"/>
          </a:xfrm>
          <a:prstGeom prst="parallelogram">
            <a:avLst>
              <a:gd name="adj" fmla="val 0"/>
            </a:avLst>
          </a:prstGeom>
          <a:noFill/>
          <a:ln w="1270" cap="rnd">
            <a:solidFill>
              <a:srgbClr val="9396A7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ru-RU" sz="2400"/>
          </a:p>
        </p:txBody>
      </p:sp>
      <p:sp>
        <p:nvSpPr>
          <p:cNvPr id="72735" name="Text Box 31"/>
          <p:cNvSpPr txBox="1">
            <a:spLocks noChangeArrowheads="1"/>
          </p:cNvSpPr>
          <p:nvPr/>
        </p:nvSpPr>
        <p:spPr bwMode="auto">
          <a:xfrm rot="-855581">
            <a:off x="3082925" y="5800725"/>
            <a:ext cx="82073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700" i="1">
                <a:solidFill>
                  <a:srgbClr val="000080"/>
                </a:solidFill>
              </a:rPr>
              <a:t>Москва</a:t>
            </a:r>
            <a:br>
              <a:rPr lang="ru-RU" sz="700" i="1">
                <a:solidFill>
                  <a:srgbClr val="000080"/>
                </a:solidFill>
              </a:rPr>
            </a:br>
            <a:r>
              <a:rPr lang="ru-RU" sz="700" i="1">
                <a:solidFill>
                  <a:srgbClr val="000080"/>
                </a:solidFill>
              </a:rPr>
              <a:t>Арбатская</a:t>
            </a:r>
            <a:br>
              <a:rPr lang="ru-RU" sz="700" i="1">
                <a:solidFill>
                  <a:srgbClr val="000080"/>
                </a:solidFill>
              </a:rPr>
            </a:br>
            <a:r>
              <a:rPr lang="ru-RU" sz="700" i="1">
                <a:solidFill>
                  <a:srgbClr val="000080"/>
                </a:solidFill>
              </a:rPr>
              <a:t>Иванов</a:t>
            </a:r>
          </a:p>
        </p:txBody>
      </p:sp>
      <p:sp>
        <p:nvSpPr>
          <p:cNvPr id="72737" name="AutoShape 3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38" name="AutoShape 3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40" name="WordArt 36"/>
          <p:cNvSpPr>
            <a:spLocks noChangeArrowheads="1" noChangeShapeType="1" noTextEdit="1"/>
          </p:cNvSpPr>
          <p:nvPr/>
        </p:nvSpPr>
        <p:spPr bwMode="auto">
          <a:xfrm>
            <a:off x="304800" y="133350"/>
            <a:ext cx="7153275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3  типа адресов  в сети Интернет </a:t>
            </a:r>
          </a:p>
        </p:txBody>
      </p:sp>
      <p:sp>
        <p:nvSpPr>
          <p:cNvPr id="72714" name="AutoShape 10"/>
          <p:cNvSpPr>
            <a:spLocks noChangeArrowheads="1"/>
          </p:cNvSpPr>
          <p:nvPr/>
        </p:nvSpPr>
        <p:spPr bwMode="auto">
          <a:xfrm rot="18913379" flipH="1">
            <a:off x="2492375" y="108108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D5E3FF"/>
              </a:gs>
              <a:gs pos="100000">
                <a:schemeClr val="accent2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72742" name="Rectangle 38"/>
          <p:cNvSpPr>
            <a:spLocks noChangeArrowheads="1"/>
          </p:cNvSpPr>
          <p:nvPr/>
        </p:nvSpPr>
        <p:spPr bwMode="auto">
          <a:xfrm>
            <a:off x="0" y="666750"/>
            <a:ext cx="8024813" cy="36513"/>
          </a:xfrm>
          <a:prstGeom prst="rect">
            <a:avLst/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72743" name="Picture 39" descr="p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6225" y="266700"/>
            <a:ext cx="952500" cy="952500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</p:spPr>
      </p:pic>
      <p:sp>
        <p:nvSpPr>
          <p:cNvPr id="72745" name="AutoShape 4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1" grpId="0" autoUpdateAnimBg="0"/>
      <p:bldP spid="72722" grpId="0" autoUpdateAnimBg="0"/>
      <p:bldP spid="7272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7858125" y="0"/>
            <a:ext cx="1171575" cy="6858000"/>
          </a:xfrm>
          <a:prstGeom prst="rect">
            <a:avLst/>
          </a:prstGeom>
          <a:gradFill rotWithShape="0">
            <a:gsLst>
              <a:gs pos="0">
                <a:srgbClr val="FF9933">
                  <a:alpha val="72000"/>
                </a:srgb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895350"/>
            <a:endParaRPr lang="ru-RU">
              <a:solidFill>
                <a:schemeClr val="tx2"/>
              </a:solidFill>
            </a:endParaRPr>
          </a:p>
        </p:txBody>
      </p:sp>
      <p:sp>
        <p:nvSpPr>
          <p:cNvPr id="92168" name="Rectangle 8" descr="Алмазная решетка (точечная)"/>
          <p:cNvSpPr>
            <a:spLocks noChangeArrowheads="1"/>
          </p:cNvSpPr>
          <p:nvPr/>
        </p:nvSpPr>
        <p:spPr bwMode="auto">
          <a:xfrm>
            <a:off x="0" y="0"/>
            <a:ext cx="9144000" cy="698500"/>
          </a:xfrm>
          <a:prstGeom prst="rect">
            <a:avLst/>
          </a:prstGeom>
          <a:pattFill prst="dotDmnd">
            <a:fgClr>
              <a:srgbClr val="B2C1EA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0" y="666750"/>
            <a:ext cx="8043863" cy="42863"/>
          </a:xfrm>
          <a:prstGeom prst="rect">
            <a:avLst/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8DA8D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92170" name="Picture 10" descr="ПК Нет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 l="11928" r="18428"/>
          <a:stretch>
            <a:fillRect/>
          </a:stretch>
        </p:blipFill>
        <p:spPr bwMode="auto">
          <a:xfrm>
            <a:off x="7750175" y="0"/>
            <a:ext cx="1393825" cy="1146175"/>
          </a:xfrm>
          <a:prstGeom prst="rect">
            <a:avLst/>
          </a:prstGeom>
          <a:noFill/>
        </p:spPr>
      </p:pic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190500" y="808038"/>
            <a:ext cx="802005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8A"/>
                </a:solidFill>
                <a:latin typeface="Arial" charset="0"/>
              </a:rPr>
              <a:t>Общая форма записи доменного адреса компьютера:</a:t>
            </a:r>
            <a:r>
              <a:rPr lang="ru-RU" b="1">
                <a:solidFill>
                  <a:srgbClr val="00478E"/>
                </a:solidFill>
                <a:latin typeface="Century Gothic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b="1">
                <a:solidFill>
                  <a:srgbClr val="E25B00"/>
                </a:solidFill>
                <a:latin typeface="Verdana" pitchFamily="34" charset="0"/>
              </a:rPr>
              <a:t>"Имя сервера(хоста).имя домена"</a:t>
            </a:r>
          </a:p>
          <a:p>
            <a:pPr>
              <a:lnSpc>
                <a:spcPct val="150000"/>
              </a:lnSpc>
            </a:pPr>
            <a:r>
              <a:rPr lang="ru-RU" sz="1400">
                <a:solidFill>
                  <a:srgbClr val="00008A"/>
                </a:solidFill>
                <a:latin typeface="Arial" charset="0"/>
              </a:rPr>
              <a:t>Рассмотрим доменный адрес компьютера:</a:t>
            </a:r>
            <a:endParaRPr lang="ru-RU" sz="1400">
              <a:solidFill>
                <a:srgbClr val="FF6600"/>
              </a:solidFill>
              <a:latin typeface="Verdana" pitchFamily="34" charset="0"/>
            </a:endParaRPr>
          </a:p>
        </p:txBody>
      </p:sp>
      <p:sp>
        <p:nvSpPr>
          <p:cNvPr id="92173" name="AutoShape 1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74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>
            <a:off x="7858125" y="1333500"/>
            <a:ext cx="1381125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ДОМЕН</a:t>
            </a:r>
            <a:r>
              <a:rPr lang="ru-RU" sz="1200">
                <a:solidFill>
                  <a:schemeClr val="accent2"/>
                </a:solidFill>
                <a:latin typeface="Arial" charset="0"/>
              </a:rPr>
              <a:t> –</a:t>
            </a:r>
            <a:r>
              <a:rPr lang="ru-RU" sz="1200">
                <a:solidFill>
                  <a:srgbClr val="00008A"/>
                </a:solidFill>
                <a:latin typeface="Arial" charset="0"/>
              </a:rPr>
              <a:t> </a:t>
            </a:r>
            <a:r>
              <a:rPr lang="ru-RU" sz="1100">
                <a:solidFill>
                  <a:srgbClr val="00008A"/>
                </a:solidFill>
                <a:latin typeface="Arial" charset="0"/>
              </a:rPr>
              <a:t>название группы</a:t>
            </a:r>
            <a:br>
              <a:rPr lang="ru-RU" sz="1100">
                <a:solidFill>
                  <a:srgbClr val="00008A"/>
                </a:solidFill>
                <a:latin typeface="Arial" charset="0"/>
              </a:rPr>
            </a:br>
            <a:r>
              <a:rPr lang="ru-RU" sz="1100">
                <a:solidFill>
                  <a:srgbClr val="00008A"/>
                </a:solidFill>
                <a:latin typeface="Arial" charset="0"/>
              </a:rPr>
              <a:t>(множества) компьютеров, зарегистрирован-ных под общим именем</a:t>
            </a:r>
            <a:endParaRPr lang="ru-RU" sz="1100">
              <a:latin typeface="Arial" charset="0"/>
            </a:endParaRPr>
          </a:p>
        </p:txBody>
      </p:sp>
      <p:sp>
        <p:nvSpPr>
          <p:cNvPr id="92178" name="WordArt 18"/>
          <p:cNvSpPr>
            <a:spLocks noChangeArrowheads="1" noChangeShapeType="1" noTextEdit="1"/>
          </p:cNvSpPr>
          <p:nvPr/>
        </p:nvSpPr>
        <p:spPr bwMode="auto">
          <a:xfrm>
            <a:off x="257175" y="180975"/>
            <a:ext cx="5915025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Иерархия доменных имён</a:t>
            </a:r>
          </a:p>
        </p:txBody>
      </p:sp>
      <p:grpSp>
        <p:nvGrpSpPr>
          <p:cNvPr id="92199" name="Group 39"/>
          <p:cNvGrpSpPr>
            <a:grpSpLocks/>
          </p:cNvGrpSpPr>
          <p:nvPr/>
        </p:nvGrpSpPr>
        <p:grpSpPr bwMode="auto">
          <a:xfrm>
            <a:off x="674688" y="3857625"/>
            <a:ext cx="6248400" cy="2809875"/>
            <a:chOff x="858" y="2028"/>
            <a:chExt cx="3936" cy="1734"/>
          </a:xfrm>
        </p:grpSpPr>
        <p:sp>
          <p:nvSpPr>
            <p:cNvPr id="92188" name="Oval 28"/>
            <p:cNvSpPr>
              <a:spLocks noChangeArrowheads="1"/>
            </p:cNvSpPr>
            <p:nvPr/>
          </p:nvSpPr>
          <p:spPr bwMode="auto">
            <a:xfrm>
              <a:off x="858" y="2028"/>
              <a:ext cx="3936" cy="1734"/>
            </a:xfrm>
            <a:prstGeom prst="ellipse">
              <a:avLst/>
            </a:prstGeom>
            <a:solidFill>
              <a:srgbClr val="7295DC"/>
            </a:solidFill>
            <a:ln w="9525">
              <a:solidFill>
                <a:srgbClr val="FFFF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189" name="Oval 29"/>
            <p:cNvSpPr>
              <a:spLocks noChangeArrowheads="1"/>
            </p:cNvSpPr>
            <p:nvPr/>
          </p:nvSpPr>
          <p:spPr bwMode="auto">
            <a:xfrm>
              <a:off x="1008" y="2238"/>
              <a:ext cx="3288" cy="137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190" name="Oval 30"/>
            <p:cNvSpPr>
              <a:spLocks noChangeArrowheads="1"/>
            </p:cNvSpPr>
            <p:nvPr/>
          </p:nvSpPr>
          <p:spPr bwMode="auto">
            <a:xfrm>
              <a:off x="1536" y="2382"/>
              <a:ext cx="2712" cy="10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192" name="Oval 32"/>
            <p:cNvSpPr>
              <a:spLocks noChangeArrowheads="1"/>
            </p:cNvSpPr>
            <p:nvPr/>
          </p:nvSpPr>
          <p:spPr bwMode="auto">
            <a:xfrm>
              <a:off x="1740" y="2604"/>
              <a:ext cx="1818" cy="75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193" name="Oval 33"/>
            <p:cNvSpPr>
              <a:spLocks noChangeArrowheads="1"/>
            </p:cNvSpPr>
            <p:nvPr/>
          </p:nvSpPr>
          <p:spPr bwMode="auto">
            <a:xfrm>
              <a:off x="2844" y="2796"/>
              <a:ext cx="666" cy="368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195" name="Text Box 35"/>
            <p:cNvSpPr txBox="1">
              <a:spLocks noChangeArrowheads="1"/>
            </p:cNvSpPr>
            <p:nvPr/>
          </p:nvSpPr>
          <p:spPr bwMode="auto">
            <a:xfrm>
              <a:off x="4344" y="2694"/>
              <a:ext cx="402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ru</a:t>
              </a:r>
              <a:endParaRPr lang="ru-RU" sz="20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92196" name="Text Box 36"/>
            <p:cNvSpPr txBox="1">
              <a:spLocks noChangeArrowheads="1"/>
            </p:cNvSpPr>
            <p:nvPr/>
          </p:nvSpPr>
          <p:spPr bwMode="auto">
            <a:xfrm>
              <a:off x="3582" y="2779"/>
              <a:ext cx="792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r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debryansk</a:t>
              </a:r>
              <a:endPara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92197" name="Text Box 37"/>
            <p:cNvSpPr txBox="1">
              <a:spLocks noChangeArrowheads="1"/>
            </p:cNvSpPr>
            <p:nvPr/>
          </p:nvSpPr>
          <p:spPr bwMode="auto">
            <a:xfrm>
              <a:off x="3072" y="2832"/>
              <a:ext cx="360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bgu</a:t>
              </a:r>
              <a:endPara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92288" name="AutoShape 12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  <p:sp>
        <p:nvSpPr>
          <p:cNvPr id="92172" name="WordArt 12"/>
          <p:cNvSpPr>
            <a:spLocks noChangeArrowheads="1" noChangeShapeType="1" noTextEdit="1"/>
          </p:cNvSpPr>
          <p:nvPr/>
        </p:nvSpPr>
        <p:spPr bwMode="auto">
          <a:xfrm>
            <a:off x="923925" y="4089400"/>
            <a:ext cx="3254375" cy="354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17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17961" dir="2700000" algn="ctr" rotWithShape="0">
                    <a:srgbClr val="000066"/>
                  </a:outerShdw>
                </a:effectLst>
                <a:latin typeface="Arial"/>
                <a:cs typeface="Arial"/>
              </a:rPr>
              <a:t>bgu.debryansk.ru</a:t>
            </a:r>
            <a:endParaRPr lang="ru-RU" sz="3600" kern="10">
              <a:ln w="3175">
                <a:noFill/>
                <a:round/>
                <a:headEnd/>
                <a:tailEnd/>
              </a:ln>
              <a:solidFill>
                <a:srgbClr val="FF6600"/>
              </a:solidFill>
              <a:effectLst>
                <a:outerShdw dist="17961" dir="2700000" algn="ctr" rotWithShape="0">
                  <a:srgbClr val="000066"/>
                </a:outerShdw>
              </a:effectLst>
              <a:latin typeface="Arial"/>
              <a:cs typeface="Arial"/>
            </a:endParaRPr>
          </a:p>
        </p:txBody>
      </p:sp>
      <p:sp>
        <p:nvSpPr>
          <p:cNvPr id="92303" name="WordArt 143"/>
          <p:cNvSpPr>
            <a:spLocks noChangeArrowheads="1" noChangeShapeType="1" noTextEdit="1"/>
          </p:cNvSpPr>
          <p:nvPr/>
        </p:nvSpPr>
        <p:spPr bwMode="auto">
          <a:xfrm>
            <a:off x="1620838" y="2187575"/>
            <a:ext cx="3378200" cy="322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17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17961" dir="2700000" algn="ctr" rotWithShape="0">
                    <a:srgbClr val="000066"/>
                  </a:outerShdw>
                </a:effectLst>
                <a:latin typeface="Arial"/>
                <a:cs typeface="Arial"/>
              </a:rPr>
              <a:t>bgu.debryansk.ru</a:t>
            </a:r>
            <a:endParaRPr lang="ru-RU" sz="3600" kern="10">
              <a:ln w="3175">
                <a:noFill/>
                <a:round/>
                <a:headEnd/>
                <a:tailEnd/>
              </a:ln>
              <a:solidFill>
                <a:srgbClr val="FF6600"/>
              </a:solidFill>
              <a:effectLst>
                <a:outerShdw dist="17961" dir="2700000" algn="ctr" rotWithShape="0">
                  <a:srgbClr val="000066"/>
                </a:outerShdw>
              </a:effectLst>
              <a:latin typeface="Arial"/>
              <a:cs typeface="Arial"/>
            </a:endParaRPr>
          </a:p>
        </p:txBody>
      </p:sp>
      <p:sp>
        <p:nvSpPr>
          <p:cNvPr id="92304" name="AutoShape 144"/>
          <p:cNvSpPr>
            <a:spLocks/>
          </p:cNvSpPr>
          <p:nvPr/>
        </p:nvSpPr>
        <p:spPr bwMode="auto">
          <a:xfrm rot="5400000" flipV="1">
            <a:off x="1951038" y="2154238"/>
            <a:ext cx="134937" cy="839787"/>
          </a:xfrm>
          <a:prstGeom prst="rightBrace">
            <a:avLst>
              <a:gd name="adj1" fmla="val 51863"/>
              <a:gd name="adj2" fmla="val 50000"/>
            </a:avLst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05" name="Text Box 145"/>
          <p:cNvSpPr txBox="1">
            <a:spLocks noChangeArrowheads="1"/>
          </p:cNvSpPr>
          <p:nvPr/>
        </p:nvSpPr>
        <p:spPr bwMode="auto">
          <a:xfrm>
            <a:off x="744538" y="2574925"/>
            <a:ext cx="1903412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" b="1">
                <a:solidFill>
                  <a:srgbClr val="000066"/>
                </a:solidFill>
                <a:latin typeface="Arial" charset="0"/>
              </a:rPr>
              <a:t>имя компьютера</a:t>
            </a:r>
            <a:r>
              <a:rPr lang="ru-RU" sz="1300">
                <a:solidFill>
                  <a:srgbClr val="000066"/>
                </a:solidFill>
                <a:latin typeface="Arial" charset="0"/>
              </a:rPr>
              <a:t/>
            </a:r>
            <a:br>
              <a:rPr lang="ru-RU" sz="1300">
                <a:solidFill>
                  <a:srgbClr val="000066"/>
                </a:solidFill>
                <a:latin typeface="Arial" charset="0"/>
              </a:rPr>
            </a:br>
            <a:r>
              <a:rPr lang="ru-RU" sz="1300">
                <a:solidFill>
                  <a:srgbClr val="000066"/>
                </a:solidFill>
                <a:latin typeface="Arial" charset="0"/>
              </a:rPr>
              <a:t>(т.е. хоста, </a:t>
            </a:r>
            <a:br>
              <a:rPr lang="ru-RU" sz="1300">
                <a:solidFill>
                  <a:srgbClr val="000066"/>
                </a:solidFill>
                <a:latin typeface="Arial" charset="0"/>
              </a:rPr>
            </a:br>
            <a:r>
              <a:rPr lang="ru-RU" sz="1300">
                <a:solidFill>
                  <a:srgbClr val="000066"/>
                </a:solidFill>
                <a:latin typeface="Arial" charset="0"/>
              </a:rPr>
              <a:t>сервера) </a:t>
            </a:r>
          </a:p>
        </p:txBody>
      </p:sp>
      <p:sp>
        <p:nvSpPr>
          <p:cNvPr id="92309" name="AutoShape 149"/>
          <p:cNvSpPr>
            <a:spLocks/>
          </p:cNvSpPr>
          <p:nvPr/>
        </p:nvSpPr>
        <p:spPr bwMode="auto">
          <a:xfrm rot="5400000" flipV="1">
            <a:off x="1960563" y="2154238"/>
            <a:ext cx="134937" cy="839787"/>
          </a:xfrm>
          <a:prstGeom prst="rightBrace">
            <a:avLst>
              <a:gd name="adj1" fmla="val 51863"/>
              <a:gd name="adj2" fmla="val 50000"/>
            </a:avLst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11" name="AutoShape 151"/>
          <p:cNvSpPr>
            <a:spLocks/>
          </p:cNvSpPr>
          <p:nvPr/>
        </p:nvSpPr>
        <p:spPr bwMode="auto">
          <a:xfrm rot="5400000" flipV="1">
            <a:off x="3681413" y="1322388"/>
            <a:ext cx="134937" cy="2516187"/>
          </a:xfrm>
          <a:prstGeom prst="rightBrace">
            <a:avLst>
              <a:gd name="adj1" fmla="val 155393"/>
              <a:gd name="adj2" fmla="val 50000"/>
            </a:avLst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12" name="AutoShape 152"/>
          <p:cNvSpPr>
            <a:spLocks/>
          </p:cNvSpPr>
          <p:nvPr/>
        </p:nvSpPr>
        <p:spPr bwMode="auto">
          <a:xfrm rot="5400000" flipV="1">
            <a:off x="3690938" y="1322388"/>
            <a:ext cx="134937" cy="2516187"/>
          </a:xfrm>
          <a:prstGeom prst="rightBrace">
            <a:avLst>
              <a:gd name="adj1" fmla="val 155393"/>
              <a:gd name="adj2" fmla="val 50000"/>
            </a:avLst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13" name="Text Box 153"/>
          <p:cNvSpPr txBox="1">
            <a:spLocks noChangeArrowheads="1"/>
          </p:cNvSpPr>
          <p:nvPr/>
        </p:nvSpPr>
        <p:spPr bwMode="auto">
          <a:xfrm>
            <a:off x="2382838" y="2584450"/>
            <a:ext cx="4722812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" b="1">
                <a:solidFill>
                  <a:srgbClr val="0056AC"/>
                </a:solidFill>
                <a:latin typeface="Arial" charset="0"/>
              </a:rPr>
              <a:t>название домена</a:t>
            </a:r>
            <a:r>
              <a:rPr lang="ru-RU" sz="1300">
                <a:solidFill>
                  <a:srgbClr val="0056AC"/>
                </a:solidFill>
                <a:latin typeface="Arial" charset="0"/>
              </a:rPr>
              <a:t>, т.е. группы компьютеров, которым присвоено это название. Итак, компьютер </a:t>
            </a:r>
            <a:r>
              <a:rPr lang="en-US" sz="1300">
                <a:solidFill>
                  <a:srgbClr val="FF6600"/>
                </a:solidFill>
                <a:latin typeface="Arial" charset="0"/>
              </a:rPr>
              <a:t>bgu</a:t>
            </a:r>
            <a:r>
              <a:rPr lang="ru-RU" sz="1300">
                <a:solidFill>
                  <a:srgbClr val="0056AC"/>
                </a:solidFill>
                <a:latin typeface="Arial" charset="0"/>
              </a:rPr>
              <a:t> относится к группе компьютеров домена </a:t>
            </a:r>
            <a:r>
              <a:rPr lang="ru-RU" sz="1300">
                <a:solidFill>
                  <a:srgbClr val="FF6600"/>
                </a:solidFill>
                <a:latin typeface="Arial" charset="0"/>
              </a:rPr>
              <a:t>debryansk.ru</a:t>
            </a:r>
          </a:p>
        </p:txBody>
      </p:sp>
      <p:sp>
        <p:nvSpPr>
          <p:cNvPr id="92315" name="Rectangle 155"/>
          <p:cNvSpPr>
            <a:spLocks noChangeArrowheads="1"/>
          </p:cNvSpPr>
          <p:nvPr/>
        </p:nvSpPr>
        <p:spPr bwMode="auto">
          <a:xfrm>
            <a:off x="0" y="6858000"/>
            <a:ext cx="9144000" cy="733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000" tIns="10800" rIns="0" bIns="0"/>
          <a:lstStyle/>
          <a:p>
            <a:pPr marL="85725"/>
            <a:r>
              <a:rPr lang="ru-RU"/>
              <a:t>Документ в Internet ищется по адресу URL. </a:t>
            </a:r>
            <a:r>
              <a:rPr lang="ru-RU">
                <a:solidFill>
                  <a:schemeClr val="accent2"/>
                </a:solidFill>
              </a:rPr>
              <a:t>Синтаксис</a:t>
            </a:r>
            <a:r>
              <a:rPr lang="ru-RU"/>
              <a:t> URL:  </a:t>
            </a:r>
            <a:r>
              <a:rPr lang="ru-RU">
                <a:solidFill>
                  <a:srgbClr val="CC0000"/>
                </a:solidFill>
                <a:latin typeface="Verdana" pitchFamily="34" charset="0"/>
              </a:rPr>
              <a:t>rotocol://hostport/path</a:t>
            </a:r>
          </a:p>
          <a:p>
            <a:pPr marL="85725"/>
            <a:r>
              <a:rPr lang="ru-RU" b="1">
                <a:solidFill>
                  <a:srgbClr val="CC0000"/>
                </a:solidFill>
              </a:rPr>
              <a:t>hostport — адрес сервера</a:t>
            </a:r>
            <a:r>
              <a:rPr lang="ru-RU"/>
              <a:t> </a:t>
            </a:r>
            <a:r>
              <a:rPr lang="ru-RU" sz="1200"/>
              <a:t>(с соответствующим номером порта. Этот параметр отображает так называемую машинную адресацию. Машинная адресация может быть числовой или буквенной). </a:t>
            </a:r>
            <a:r>
              <a:rPr lang="ru-RU" b="1">
                <a:solidFill>
                  <a:srgbClr val="CC0000"/>
                </a:solidFill>
              </a:rPr>
              <a:t>path — путь. 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9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9F9FB"/>
            </a:gs>
            <a:gs pos="100000">
              <a:srgbClr val="EBF5F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13" name="Rectangle 25"/>
          <p:cNvSpPr>
            <a:spLocks noChangeArrowheads="1"/>
          </p:cNvSpPr>
          <p:nvPr/>
        </p:nvSpPr>
        <p:spPr bwMode="auto">
          <a:xfrm>
            <a:off x="0" y="876300"/>
            <a:ext cx="9144000" cy="5981700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50000">
                <a:schemeClr val="bg1"/>
              </a:gs>
              <a:gs pos="100000">
                <a:srgbClr val="5F5F5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9091" name="Freeform 3"/>
          <p:cNvSpPr>
            <a:spLocks/>
          </p:cNvSpPr>
          <p:nvPr/>
        </p:nvSpPr>
        <p:spPr bwMode="auto">
          <a:xfrm>
            <a:off x="1397000" y="1552575"/>
            <a:ext cx="1133475" cy="1700213"/>
          </a:xfrm>
          <a:custGeom>
            <a:avLst/>
            <a:gdLst/>
            <a:ahLst/>
            <a:cxnLst>
              <a:cxn ang="0">
                <a:pos x="495" y="0"/>
              </a:cxn>
              <a:cxn ang="0">
                <a:pos x="518" y="327"/>
              </a:cxn>
              <a:cxn ang="0">
                <a:pos x="379" y="510"/>
              </a:cxn>
              <a:cxn ang="0">
                <a:pos x="248" y="604"/>
              </a:cxn>
              <a:cxn ang="0">
                <a:pos x="0" y="1071"/>
              </a:cxn>
              <a:cxn ang="0">
                <a:pos x="73" y="1042"/>
              </a:cxn>
              <a:cxn ang="0">
                <a:pos x="153" y="998"/>
              </a:cxn>
              <a:cxn ang="0">
                <a:pos x="408" y="977"/>
              </a:cxn>
              <a:cxn ang="0">
                <a:pos x="714" y="999"/>
              </a:cxn>
              <a:cxn ang="0">
                <a:pos x="495" y="0"/>
              </a:cxn>
            </a:cxnLst>
            <a:rect l="0" t="0" r="r" b="b"/>
            <a:pathLst>
              <a:path w="714" h="1071">
                <a:moveTo>
                  <a:pt x="495" y="0"/>
                </a:moveTo>
                <a:lnTo>
                  <a:pt x="518" y="327"/>
                </a:lnTo>
                <a:lnTo>
                  <a:pt x="379" y="510"/>
                </a:lnTo>
                <a:lnTo>
                  <a:pt x="248" y="604"/>
                </a:lnTo>
                <a:lnTo>
                  <a:pt x="0" y="1071"/>
                </a:lnTo>
                <a:lnTo>
                  <a:pt x="73" y="1042"/>
                </a:lnTo>
                <a:lnTo>
                  <a:pt x="153" y="998"/>
                </a:lnTo>
                <a:lnTo>
                  <a:pt x="408" y="977"/>
                </a:lnTo>
                <a:lnTo>
                  <a:pt x="714" y="999"/>
                </a:lnTo>
                <a:lnTo>
                  <a:pt x="495" y="0"/>
                </a:lnTo>
                <a:close/>
              </a:path>
            </a:pathLst>
          </a:custGeom>
          <a:solidFill>
            <a:srgbClr val="F7F8FD"/>
          </a:solidFill>
          <a:ln w="9525">
            <a:noFill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2441575" y="3460750"/>
            <a:ext cx="670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solidFill>
                  <a:schemeClr val="tx2"/>
                </a:solidFill>
                <a:latin typeface="Arial" charset="0"/>
              </a:rPr>
              <a:t>1</a:t>
            </a:r>
            <a:r>
              <a:rPr lang="ru-RU" sz="1400">
                <a:solidFill>
                  <a:schemeClr val="tx2"/>
                </a:solidFill>
                <a:latin typeface="Arial" charset="0"/>
              </a:rPr>
              <a:t>. В адресной строке наберите адрес любой из поисковых служб. Например: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07975" y="2109788"/>
            <a:ext cx="8780463" cy="36957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8F8F8"/>
              </a:gs>
            </a:gsLst>
            <a:lin ang="5400000" scaled="1"/>
          </a:gradFill>
          <a:ln w="952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1933575" y="1981200"/>
            <a:ext cx="7210425" cy="428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B2C6E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 rot="5400000">
            <a:off x="-1645443" y="3850481"/>
            <a:ext cx="3865562" cy="539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 rot="5400000">
            <a:off x="7164388" y="3827463"/>
            <a:ext cx="3916362" cy="42862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 flipV="1">
            <a:off x="284163" y="5810250"/>
            <a:ext cx="8859837" cy="42863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8926513" y="2100263"/>
            <a:ext cx="193675" cy="3719512"/>
          </a:xfrm>
          <a:prstGeom prst="rect">
            <a:avLst/>
          </a:prstGeom>
          <a:solidFill>
            <a:srgbClr val="C0C0C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9099" name="Group 11"/>
          <p:cNvGrpSpPr>
            <a:grpSpLocks/>
          </p:cNvGrpSpPr>
          <p:nvPr/>
        </p:nvGrpSpPr>
        <p:grpSpPr bwMode="auto">
          <a:xfrm>
            <a:off x="239713" y="1717675"/>
            <a:ext cx="8904287" cy="1300163"/>
            <a:chOff x="0" y="0"/>
            <a:chExt cx="5405" cy="819"/>
          </a:xfrm>
        </p:grpSpPr>
        <p:sp>
          <p:nvSpPr>
            <p:cNvPr id="89100" name="Rectangle 12"/>
            <p:cNvSpPr>
              <a:spLocks noChangeArrowheads="1"/>
            </p:cNvSpPr>
            <p:nvPr/>
          </p:nvSpPr>
          <p:spPr bwMode="auto">
            <a:xfrm>
              <a:off x="95" y="109"/>
              <a:ext cx="5286" cy="147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89101" name="Picture 13" descr="ie4"/>
            <p:cNvPicPr>
              <a:picLocks noChangeAspect="1" noChangeArrowheads="1"/>
            </p:cNvPicPr>
            <p:nvPr/>
          </p:nvPicPr>
          <p:blipFill>
            <a:blip r:embed="rId2"/>
            <a:srcRect l="8707" r="381"/>
            <a:stretch>
              <a:fillRect/>
            </a:stretch>
          </p:blipFill>
          <p:spPr bwMode="auto">
            <a:xfrm>
              <a:off x="0" y="0"/>
              <a:ext cx="5405" cy="819"/>
            </a:xfrm>
            <a:prstGeom prst="rect">
              <a:avLst/>
            </a:prstGeom>
            <a:noFill/>
          </p:spPr>
        </p:pic>
        <p:sp>
          <p:nvSpPr>
            <p:cNvPr id="89102" name="Rectangle 14"/>
            <p:cNvSpPr>
              <a:spLocks noChangeArrowheads="1"/>
            </p:cNvSpPr>
            <p:nvPr/>
          </p:nvSpPr>
          <p:spPr bwMode="auto">
            <a:xfrm>
              <a:off x="445" y="663"/>
              <a:ext cx="1451" cy="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300" b="1">
                  <a:latin typeface="Tahoma" pitchFamily="34" charset="0"/>
                </a:rPr>
                <a:t>www.rambler</a:t>
              </a:r>
              <a:r>
                <a:rPr lang="en-GB" sz="1300" b="1">
                  <a:latin typeface="Tahoma" pitchFamily="34" charset="0"/>
                </a:rPr>
                <a:t>.ru</a:t>
              </a:r>
            </a:p>
          </p:txBody>
        </p:sp>
      </p:grpSp>
      <p:sp>
        <p:nvSpPr>
          <p:cNvPr id="89103" name="Rectangle 15"/>
          <p:cNvSpPr>
            <a:spLocks noChangeArrowheads="1"/>
          </p:cNvSpPr>
          <p:nvPr/>
        </p:nvSpPr>
        <p:spPr bwMode="auto">
          <a:xfrm flipV="1">
            <a:off x="0" y="876300"/>
            <a:ext cx="9144000" cy="428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4DCF0">
                  <a:alpha val="28000"/>
                </a:srgbClr>
              </a:gs>
            </a:gsLst>
            <a:lin ang="5400000" scaled="1"/>
          </a:gradFill>
          <a:ln w="9525">
            <a:solidFill>
              <a:srgbClr val="64A6E2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89104" name="AutoShape 16"/>
          <p:cNvSpPr>
            <a:spLocks noChangeArrowheads="1"/>
          </p:cNvSpPr>
          <p:nvPr/>
        </p:nvSpPr>
        <p:spPr bwMode="auto">
          <a:xfrm>
            <a:off x="2424113" y="3805238"/>
            <a:ext cx="4340225" cy="915987"/>
          </a:xfrm>
          <a:prstGeom prst="wedgeRectCallout">
            <a:avLst>
              <a:gd name="adj1" fmla="val -62181"/>
              <a:gd name="adj2" fmla="val -128681"/>
            </a:avLst>
          </a:prstGeom>
          <a:solidFill>
            <a:schemeClr val="accent2"/>
          </a:solidFill>
          <a:ln w="12700">
            <a:solidFill>
              <a:srgbClr val="F6640A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180975">
              <a:lnSpc>
                <a:spcPct val="130000"/>
              </a:lnSpc>
            </a:pPr>
            <a:r>
              <a:rPr lang="ru-RU" sz="1400">
                <a:solidFill>
                  <a:schemeClr val="bg1"/>
                </a:solidFill>
                <a:latin typeface="Arial" charset="0"/>
              </a:rPr>
              <a:t>В программе для просмотра  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web-</a:t>
            </a:r>
            <a:r>
              <a:rPr lang="ru-RU" sz="1400">
                <a:solidFill>
                  <a:schemeClr val="bg1"/>
                </a:solidFill>
                <a:latin typeface="Arial" charset="0"/>
              </a:rPr>
              <a:t>страниц (броузере) здесь указывается адрес загружаемой 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web-</a:t>
            </a:r>
            <a:r>
              <a:rPr lang="ru-RU" sz="1400">
                <a:solidFill>
                  <a:schemeClr val="bg1"/>
                </a:solidFill>
                <a:latin typeface="Arial" charset="0"/>
              </a:rPr>
              <a:t>страницы  (</a:t>
            </a: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URL</a:t>
            </a:r>
            <a:r>
              <a:rPr lang="en-US" sz="1400">
                <a:solidFill>
                  <a:srgbClr val="CC3300"/>
                </a:solidFill>
                <a:latin typeface="Arial" charset="0"/>
              </a:rPr>
              <a:t>-</a:t>
            </a:r>
            <a:r>
              <a:rPr lang="ru-RU" sz="1400">
                <a:solidFill>
                  <a:schemeClr val="bg1"/>
                </a:solidFill>
                <a:latin typeface="Arial" charset="0"/>
              </a:rPr>
              <a:t>адрес)</a:t>
            </a:r>
          </a:p>
        </p:txBody>
      </p:sp>
      <p:sp>
        <p:nvSpPr>
          <p:cNvPr id="89106" name="WordArt 18"/>
          <p:cNvSpPr>
            <a:spLocks noChangeArrowheads="1" noChangeShapeType="1" noTextEdit="1"/>
          </p:cNvSpPr>
          <p:nvPr/>
        </p:nvSpPr>
        <p:spPr bwMode="auto">
          <a:xfrm>
            <a:off x="295275" y="371475"/>
            <a:ext cx="8058150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Строка "Адрес"  отражает </a:t>
            </a:r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URL-</a:t>
            </a:r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адрес</a:t>
            </a:r>
          </a:p>
        </p:txBody>
      </p:sp>
      <p:pic>
        <p:nvPicPr>
          <p:cNvPr id="89108" name="Picture 20" descr="рекламн_rambler-logo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/>
          <a:stretch>
            <a:fillRect/>
          </a:stretch>
        </p:blipFill>
        <p:spPr bwMode="auto">
          <a:xfrm>
            <a:off x="8043863" y="0"/>
            <a:ext cx="1100137" cy="268288"/>
          </a:xfrm>
          <a:prstGeom prst="rect">
            <a:avLst/>
          </a:prstGeom>
          <a:noFill/>
        </p:spPr>
      </p:pic>
      <p:sp>
        <p:nvSpPr>
          <p:cNvPr id="89109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9110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9112" name="Oval 24"/>
          <p:cNvSpPr>
            <a:spLocks noChangeArrowheads="1"/>
          </p:cNvSpPr>
          <p:nvPr/>
        </p:nvSpPr>
        <p:spPr bwMode="auto">
          <a:xfrm>
            <a:off x="876300" y="2695575"/>
            <a:ext cx="1714500" cy="3714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9117" name="AutoShape 2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8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9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4" grpId="0" animBg="1"/>
      <p:bldP spid="89106" grpId="0" animBg="1"/>
      <p:bldP spid="891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DF2FB"/>
            </a:gs>
            <a:gs pos="100000">
              <a:srgbClr val="EBF5F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9" name="Rectangle 31"/>
          <p:cNvSpPr>
            <a:spLocks noChangeArrowheads="1"/>
          </p:cNvSpPr>
          <p:nvPr/>
        </p:nvSpPr>
        <p:spPr bwMode="auto">
          <a:xfrm>
            <a:off x="7515225" y="0"/>
            <a:ext cx="1504950" cy="6858000"/>
          </a:xfrm>
          <a:prstGeom prst="rect">
            <a:avLst/>
          </a:prstGeom>
          <a:gradFill rotWithShape="0">
            <a:gsLst>
              <a:gs pos="0">
                <a:srgbClr val="FF9933">
                  <a:alpha val="72000"/>
                </a:srgb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895350"/>
            <a:endParaRPr lang="ru-RU">
              <a:solidFill>
                <a:schemeClr val="tx2"/>
              </a:solidFill>
            </a:endParaRPr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2938463"/>
            <a:ext cx="9144000" cy="2020887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3731" name="Rectangle 3" descr="Алмазная решетка (точечная)"/>
          <p:cNvSpPr>
            <a:spLocks noChangeArrowheads="1"/>
          </p:cNvSpPr>
          <p:nvPr/>
        </p:nvSpPr>
        <p:spPr bwMode="auto">
          <a:xfrm>
            <a:off x="0" y="0"/>
            <a:ext cx="9144000" cy="660400"/>
          </a:xfrm>
          <a:prstGeom prst="rect">
            <a:avLst/>
          </a:prstGeom>
          <a:pattFill prst="dotDmnd">
            <a:fgClr>
              <a:srgbClr val="B2C1EA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619125"/>
            <a:ext cx="8043863" cy="42863"/>
          </a:xfrm>
          <a:prstGeom prst="rect">
            <a:avLst/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8DA8D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73734" name="Picture 6" descr="ПК Нет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 l="11928" r="18428"/>
          <a:stretch>
            <a:fillRect/>
          </a:stretch>
        </p:blipFill>
        <p:spPr bwMode="auto">
          <a:xfrm>
            <a:off x="7750175" y="-47625"/>
            <a:ext cx="1393825" cy="1146175"/>
          </a:xfrm>
          <a:prstGeom prst="rect">
            <a:avLst/>
          </a:prstGeom>
          <a:noFill/>
        </p:spPr>
      </p:pic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200025" y="855663"/>
            <a:ext cx="8886825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ru-RU" sz="1400">
                <a:solidFill>
                  <a:srgbClr val="00008A"/>
                </a:solidFill>
                <a:latin typeface="Arial" charset="0"/>
              </a:rPr>
              <a:t>Начинается адрес с названия стандарта - </a:t>
            </a:r>
            <a:r>
              <a:rPr lang="ru-RU" sz="1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протокола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 Интернет (например 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>http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). </a:t>
            </a:r>
            <a:br>
              <a:rPr lang="ru-RU" sz="1400">
                <a:solidFill>
                  <a:srgbClr val="00008A"/>
                </a:solidFill>
                <a:latin typeface="Arial" charset="0"/>
              </a:rPr>
            </a:br>
            <a:r>
              <a:rPr lang="ru-RU" sz="1400">
                <a:solidFill>
                  <a:srgbClr val="00008A"/>
                </a:solidFill>
                <a:latin typeface="Arial" charset="0"/>
              </a:rPr>
              <a:t>Затем - символы 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>www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.  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/>
            </a:r>
            <a:br>
              <a:rPr lang="en-US" sz="1400">
                <a:solidFill>
                  <a:srgbClr val="00008A"/>
                </a:solidFill>
                <a:latin typeface="Arial" charset="0"/>
              </a:rPr>
            </a:br>
            <a:r>
              <a:rPr lang="ru-RU" sz="1400">
                <a:solidFill>
                  <a:srgbClr val="00008A"/>
                </a:solidFill>
                <a:latin typeface="Arial" charset="0"/>
              </a:rPr>
              <a:t>Затем - по иерархии</a:t>
            </a:r>
            <a:r>
              <a:rPr lang="ru-RU" sz="1400" b="1">
                <a:solidFill>
                  <a:srgbClr val="00008A"/>
                </a:solidFill>
                <a:latin typeface="Arial" charset="0"/>
              </a:rPr>
              <a:t> 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цепочка названий - </a:t>
            </a:r>
            <a:r>
              <a:rPr lang="ru-RU" sz="1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доменов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. </a:t>
            </a:r>
            <a:br>
              <a:rPr lang="ru-RU" sz="1400">
                <a:solidFill>
                  <a:srgbClr val="00008A"/>
                </a:solidFill>
                <a:latin typeface="Arial" charset="0"/>
              </a:rPr>
            </a:br>
            <a:r>
              <a:rPr lang="ru-RU" sz="1400">
                <a:solidFill>
                  <a:srgbClr val="00008A"/>
                </a:solidFill>
                <a:latin typeface="Arial" charset="0"/>
              </a:rPr>
              <a:t>Они указывают на название организации </a:t>
            </a:r>
            <a:br>
              <a:rPr lang="ru-RU" sz="1400">
                <a:solidFill>
                  <a:srgbClr val="00008A"/>
                </a:solidFill>
                <a:latin typeface="Arial" charset="0"/>
              </a:rPr>
            </a:br>
            <a:r>
              <a:rPr lang="ru-RU" sz="1400">
                <a:solidFill>
                  <a:srgbClr val="00008A"/>
                </a:solidFill>
                <a:latin typeface="Arial" charset="0"/>
              </a:rPr>
              <a:t>(которой принадлежит данный ресурс)  и  на тип ресурса. </a:t>
            </a:r>
          </a:p>
        </p:txBody>
      </p:sp>
      <p:sp>
        <p:nvSpPr>
          <p:cNvPr id="73737" name="AutoShape 9"/>
          <p:cNvSpPr>
            <a:spLocks/>
          </p:cNvSpPr>
          <p:nvPr/>
        </p:nvSpPr>
        <p:spPr bwMode="auto">
          <a:xfrm rot="5400000" flipV="1">
            <a:off x="2979738" y="3182938"/>
            <a:ext cx="173037" cy="820737"/>
          </a:xfrm>
          <a:prstGeom prst="rightBrace">
            <a:avLst>
              <a:gd name="adj1" fmla="val 39526"/>
              <a:gd name="adj2" fmla="val 50000"/>
            </a:avLst>
          </a:prstGeom>
          <a:noFill/>
          <a:ln w="9525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2325688" y="3613150"/>
            <a:ext cx="1446212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" i="1">
                <a:solidFill>
                  <a:schemeClr val="bg1"/>
                </a:solidFill>
                <a:latin typeface="Arial" charset="0"/>
              </a:rPr>
              <a:t>ресурс относится к системе </a:t>
            </a:r>
            <a:r>
              <a:rPr lang="en-US" sz="1300" b="1" i="1">
                <a:solidFill>
                  <a:schemeClr val="bg1"/>
                </a:solidFill>
                <a:latin typeface="Arial" charset="0"/>
              </a:rPr>
              <a:t>www</a:t>
            </a:r>
            <a:endParaRPr lang="ru-RU" sz="1300" b="1" i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7265988" y="3557588"/>
            <a:ext cx="15049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sz="1300" i="1">
                <a:solidFill>
                  <a:schemeClr val="bg1"/>
                </a:solidFill>
                <a:latin typeface="Arial" charset="0"/>
              </a:rPr>
              <a:t>домен 1-го уровня</a:t>
            </a:r>
            <a:br>
              <a:rPr lang="ru-RU" sz="1300" i="1">
                <a:solidFill>
                  <a:schemeClr val="bg1"/>
                </a:solidFill>
                <a:latin typeface="Arial" charset="0"/>
              </a:rPr>
            </a:br>
            <a:r>
              <a:rPr lang="ru-RU" sz="1300" i="1">
                <a:solidFill>
                  <a:schemeClr val="bg1"/>
                </a:solidFill>
                <a:latin typeface="Arial" charset="0"/>
              </a:rPr>
              <a:t>(сайт России)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4940300" y="3995738"/>
            <a:ext cx="2787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" i="1">
                <a:solidFill>
                  <a:schemeClr val="bg1"/>
                </a:solidFill>
                <a:latin typeface="Arial" charset="0"/>
              </a:rPr>
              <a:t>домен </a:t>
            </a:r>
            <a:r>
              <a:rPr lang="en-US" sz="1300" i="1">
                <a:solidFill>
                  <a:schemeClr val="bg1"/>
                </a:solidFill>
                <a:latin typeface="Arial" charset="0"/>
              </a:rPr>
              <a:t>2</a:t>
            </a:r>
            <a:r>
              <a:rPr lang="ru-RU" sz="1300" i="1">
                <a:solidFill>
                  <a:schemeClr val="bg1"/>
                </a:solidFill>
                <a:latin typeface="Arial" charset="0"/>
              </a:rPr>
              <a:t>-го уровня  (сайт Брянска)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4251325" y="4481513"/>
            <a:ext cx="260508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" i="1">
                <a:solidFill>
                  <a:schemeClr val="bg1"/>
                </a:solidFill>
                <a:latin typeface="Arial" charset="0"/>
              </a:rPr>
              <a:t>домен </a:t>
            </a:r>
            <a:r>
              <a:rPr lang="en-US" sz="1300" i="1">
                <a:solidFill>
                  <a:schemeClr val="bg1"/>
                </a:solidFill>
                <a:latin typeface="Arial" charset="0"/>
              </a:rPr>
              <a:t>3</a:t>
            </a:r>
            <a:r>
              <a:rPr lang="ru-RU" sz="1300" i="1">
                <a:solidFill>
                  <a:schemeClr val="bg1"/>
                </a:solidFill>
                <a:latin typeface="Arial" charset="0"/>
              </a:rPr>
              <a:t>-го уровня (сайт БГУ)</a:t>
            </a:r>
          </a:p>
        </p:txBody>
      </p:sp>
      <p:sp>
        <p:nvSpPr>
          <p:cNvPr id="73742" name="Line 14"/>
          <p:cNvSpPr>
            <a:spLocks noChangeShapeType="1"/>
          </p:cNvSpPr>
          <p:nvPr/>
        </p:nvSpPr>
        <p:spPr bwMode="auto">
          <a:xfrm>
            <a:off x="1443038" y="3752850"/>
            <a:ext cx="1587" cy="487363"/>
          </a:xfrm>
          <a:prstGeom prst="line">
            <a:avLst/>
          </a:prstGeom>
          <a:noFill/>
          <a:ln w="9525">
            <a:solidFill>
              <a:srgbClr val="B8C9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44" name="WordArt 16"/>
          <p:cNvSpPr>
            <a:spLocks noChangeArrowheads="1" noChangeShapeType="1" noTextEdit="1"/>
          </p:cNvSpPr>
          <p:nvPr/>
        </p:nvSpPr>
        <p:spPr bwMode="auto">
          <a:xfrm>
            <a:off x="1036638" y="3043238"/>
            <a:ext cx="6359525" cy="430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175">
                  <a:noFill/>
                  <a:round/>
                  <a:headEnd/>
                  <a:tailEnd/>
                </a:ln>
                <a:solidFill>
                  <a:srgbClr val="FF9933"/>
                </a:solidFill>
                <a:effectLst>
                  <a:outerShdw dist="17961" dir="2700000" algn="ctr" rotWithShape="0">
                    <a:srgbClr val="000066"/>
                  </a:outerShdw>
                </a:effectLst>
                <a:latin typeface="Arial"/>
                <a:cs typeface="Arial"/>
              </a:rPr>
              <a:t>http : // www. bgtu.debryansk.ru</a:t>
            </a:r>
            <a:endParaRPr lang="ru-RU" sz="3600" kern="10">
              <a:ln w="3175">
                <a:noFill/>
                <a:round/>
                <a:headEnd/>
                <a:tailEnd/>
              </a:ln>
              <a:solidFill>
                <a:srgbClr val="FF9933"/>
              </a:solidFill>
              <a:effectLst>
                <a:outerShdw dist="17961" dir="2700000" algn="ctr" rotWithShape="0">
                  <a:srgbClr val="000066"/>
                </a:outerShdw>
              </a:effectLst>
              <a:latin typeface="Arial"/>
              <a:cs typeface="Arial"/>
            </a:endParaRPr>
          </a:p>
        </p:txBody>
      </p:sp>
      <p:sp>
        <p:nvSpPr>
          <p:cNvPr id="73745" name="AutoShape 17"/>
          <p:cNvSpPr>
            <a:spLocks/>
          </p:cNvSpPr>
          <p:nvPr/>
        </p:nvSpPr>
        <p:spPr bwMode="auto">
          <a:xfrm rot="5400000" flipV="1">
            <a:off x="7174707" y="3307556"/>
            <a:ext cx="160338" cy="542925"/>
          </a:xfrm>
          <a:prstGeom prst="rightBrace">
            <a:avLst>
              <a:gd name="adj1" fmla="val 28218"/>
              <a:gd name="adj2" fmla="val 50000"/>
            </a:avLst>
          </a:prstGeom>
          <a:noFill/>
          <a:ln w="9525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46" name="AutoShape 18"/>
          <p:cNvSpPr>
            <a:spLocks/>
          </p:cNvSpPr>
          <p:nvPr/>
        </p:nvSpPr>
        <p:spPr bwMode="auto">
          <a:xfrm rot="5400000" flipV="1">
            <a:off x="6048375" y="2660650"/>
            <a:ext cx="195263" cy="2640013"/>
          </a:xfrm>
          <a:prstGeom prst="rightBrace">
            <a:avLst>
              <a:gd name="adj1" fmla="val 50013"/>
              <a:gd name="adj2" fmla="val 35102"/>
            </a:avLst>
          </a:prstGeom>
          <a:noFill/>
          <a:ln w="9525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47" name="AutoShape 19"/>
          <p:cNvSpPr>
            <a:spLocks/>
          </p:cNvSpPr>
          <p:nvPr/>
        </p:nvSpPr>
        <p:spPr bwMode="auto">
          <a:xfrm rot="5400000" flipV="1">
            <a:off x="5507832" y="2650331"/>
            <a:ext cx="279400" cy="3516313"/>
          </a:xfrm>
          <a:prstGeom prst="rightBrace">
            <a:avLst>
              <a:gd name="adj1" fmla="val 104877"/>
              <a:gd name="adj2" fmla="val 34671"/>
            </a:avLst>
          </a:prstGeom>
          <a:noFill/>
          <a:ln w="9525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48" name="AutoShape 20"/>
          <p:cNvSpPr>
            <a:spLocks/>
          </p:cNvSpPr>
          <p:nvPr/>
        </p:nvSpPr>
        <p:spPr bwMode="auto">
          <a:xfrm rot="5400000" flipV="1">
            <a:off x="1360488" y="3217863"/>
            <a:ext cx="173037" cy="820737"/>
          </a:xfrm>
          <a:prstGeom prst="rightBrace">
            <a:avLst>
              <a:gd name="adj1" fmla="val 39526"/>
              <a:gd name="adj2" fmla="val 50000"/>
            </a:avLst>
          </a:prstGeom>
          <a:noFill/>
          <a:ln w="9525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49" name="Line 21"/>
          <p:cNvSpPr>
            <a:spLocks noChangeShapeType="1"/>
          </p:cNvSpPr>
          <p:nvPr/>
        </p:nvSpPr>
        <p:spPr bwMode="auto">
          <a:xfrm>
            <a:off x="7254875" y="3917950"/>
            <a:ext cx="1504950" cy="0"/>
          </a:xfrm>
          <a:prstGeom prst="line">
            <a:avLst/>
          </a:prstGeom>
          <a:noFill/>
          <a:ln w="9525">
            <a:solidFill>
              <a:srgbClr val="B8C9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50" name="Line 22"/>
          <p:cNvSpPr>
            <a:spLocks noChangeShapeType="1"/>
          </p:cNvSpPr>
          <p:nvPr/>
        </p:nvSpPr>
        <p:spPr bwMode="auto">
          <a:xfrm>
            <a:off x="7254875" y="3743325"/>
            <a:ext cx="0" cy="179388"/>
          </a:xfrm>
          <a:prstGeom prst="line">
            <a:avLst/>
          </a:prstGeom>
          <a:noFill/>
          <a:ln w="9525">
            <a:solidFill>
              <a:srgbClr val="B8C9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51" name="Rectangle 23"/>
          <p:cNvSpPr>
            <a:spLocks noChangeArrowheads="1"/>
          </p:cNvSpPr>
          <p:nvPr/>
        </p:nvSpPr>
        <p:spPr bwMode="auto">
          <a:xfrm>
            <a:off x="0" y="4937125"/>
            <a:ext cx="9144000" cy="7938"/>
          </a:xfrm>
          <a:prstGeom prst="rect">
            <a:avLst/>
          </a:prstGeom>
          <a:gradFill rotWithShape="0">
            <a:gsLst>
              <a:gs pos="0">
                <a:srgbClr val="E8F1FA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231775" y="4230688"/>
            <a:ext cx="24653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solidFill>
                  <a:schemeClr val="bg1"/>
                </a:solidFill>
                <a:latin typeface="Arial" charset="0"/>
              </a:rPr>
              <a:t>протокол 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(</a:t>
            </a:r>
            <a:r>
              <a:rPr lang="ru-RU" sz="1400">
                <a:solidFill>
                  <a:schemeClr val="bg1"/>
                </a:solidFill>
                <a:latin typeface="Arial" charset="0"/>
              </a:rPr>
              <a:t>стандарт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) </a:t>
            </a:r>
            <a:br>
              <a:rPr lang="en-US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обмена данными в службе 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WWW</a:t>
            </a: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3754" name="Text Box 26"/>
          <p:cNvSpPr txBox="1">
            <a:spLocks noChangeArrowheads="1"/>
          </p:cNvSpPr>
          <p:nvPr/>
        </p:nvSpPr>
        <p:spPr bwMode="auto">
          <a:xfrm>
            <a:off x="520700" y="5175250"/>
            <a:ext cx="86233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Ins="18000"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ru-RU" sz="1400">
                <a:solidFill>
                  <a:srgbClr val="00008A"/>
                </a:solidFill>
                <a:latin typeface="Arial" charset="0"/>
              </a:rPr>
              <a:t>Если адрес указывает на конкретную 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>web-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страницу</a:t>
            </a:r>
            <a:r>
              <a:rPr lang="en-US" sz="1400">
                <a:solidFill>
                  <a:srgbClr val="00008A"/>
                </a:solidFill>
                <a:latin typeface="Arial" charset="0"/>
              </a:rPr>
              <a:t> 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сайта, дописываются ещё </a:t>
            </a:r>
            <a:br>
              <a:rPr lang="ru-RU" sz="1400">
                <a:solidFill>
                  <a:srgbClr val="00008A"/>
                </a:solidFill>
                <a:latin typeface="Arial" charset="0"/>
              </a:rPr>
            </a:br>
            <a:r>
              <a:rPr lang="ru-RU" sz="1400">
                <a:solidFill>
                  <a:srgbClr val="00008A"/>
                </a:solidFill>
                <a:latin typeface="Arial" charset="0"/>
              </a:rPr>
              <a:t>папка и имя файла, содержащие страницу: </a:t>
            </a:r>
            <a:br>
              <a:rPr lang="ru-RU" sz="1400">
                <a:solidFill>
                  <a:srgbClr val="00008A"/>
                </a:solidFill>
                <a:latin typeface="Arial" charset="0"/>
              </a:rPr>
            </a:br>
            <a:r>
              <a:rPr lang="ru-RU" sz="1400">
                <a:solidFill>
                  <a:schemeClr val="accent2"/>
                </a:solidFill>
                <a:latin typeface="Arial" charset="0"/>
              </a:rPr>
              <a:t>http://www.bgu.debryansk.ru /</a:t>
            </a:r>
            <a:r>
              <a:rPr lang="en-US" sz="1400">
                <a:solidFill>
                  <a:schemeClr val="accent2"/>
                </a:solidFill>
                <a:latin typeface="Arial" charset="0"/>
              </a:rPr>
              <a:t>proekt</a:t>
            </a:r>
            <a:r>
              <a:rPr lang="ru-RU" sz="1400">
                <a:solidFill>
                  <a:schemeClr val="accent2"/>
                </a:solidFill>
                <a:latin typeface="Arial" charset="0"/>
              </a:rPr>
              <a:t>/</a:t>
            </a:r>
            <a:r>
              <a:rPr lang="en-US" sz="1400">
                <a:solidFill>
                  <a:schemeClr val="accent2"/>
                </a:solidFill>
                <a:latin typeface="Arial" charset="0"/>
              </a:rPr>
              <a:t>glava1</a:t>
            </a:r>
            <a:r>
              <a:rPr lang="ru-RU" sz="1400">
                <a:solidFill>
                  <a:schemeClr val="accent2"/>
                </a:solidFill>
                <a:latin typeface="Arial" charset="0"/>
              </a:rPr>
              <a:t>.</a:t>
            </a:r>
            <a:r>
              <a:rPr lang="en-US" sz="1400">
                <a:solidFill>
                  <a:schemeClr val="accent2"/>
                </a:solidFill>
                <a:latin typeface="Arial" charset="0"/>
              </a:rPr>
              <a:t>htm</a:t>
            </a:r>
            <a:r>
              <a:rPr lang="ru-RU" sz="1400">
                <a:solidFill>
                  <a:schemeClr val="accent2"/>
                </a:solidFill>
                <a:latin typeface="Arial" charset="0"/>
              </a:rPr>
              <a:t> </a:t>
            </a:r>
            <a:br>
              <a:rPr lang="ru-RU" sz="1400">
                <a:solidFill>
                  <a:schemeClr val="accent2"/>
                </a:solidFill>
                <a:latin typeface="Arial" charset="0"/>
              </a:rPr>
            </a:br>
            <a:r>
              <a:rPr lang="ru-RU" sz="1400">
                <a:solidFill>
                  <a:srgbClr val="00008A"/>
                </a:solidFill>
                <a:latin typeface="Arial" charset="0"/>
              </a:rPr>
              <a:t>При этом названия файлов web-страниц  оканчиваются на .</a:t>
            </a:r>
            <a:r>
              <a:rPr lang="ru-RU" sz="1400" b="1">
                <a:solidFill>
                  <a:srgbClr val="EB994F"/>
                </a:solidFill>
                <a:latin typeface="Arial" charset="0"/>
              </a:rPr>
              <a:t>htm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 (или </a:t>
            </a:r>
            <a:r>
              <a:rPr lang="ru-RU" sz="1400" b="1">
                <a:solidFill>
                  <a:srgbClr val="00008A"/>
                </a:solidFill>
                <a:latin typeface="Arial" charset="0"/>
              </a:rPr>
              <a:t>html</a:t>
            </a:r>
            <a:r>
              <a:rPr lang="ru-RU" sz="1400">
                <a:solidFill>
                  <a:srgbClr val="00008A"/>
                </a:solidFill>
                <a:latin typeface="Arial" charset="0"/>
              </a:rPr>
              <a:t>) </a:t>
            </a:r>
          </a:p>
        </p:txBody>
      </p:sp>
      <p:sp>
        <p:nvSpPr>
          <p:cNvPr id="73755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56" name="AutoShape 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58" name="WordArt 30"/>
          <p:cNvSpPr>
            <a:spLocks noChangeArrowheads="1" noChangeShapeType="1" noTextEdit="1"/>
          </p:cNvSpPr>
          <p:nvPr/>
        </p:nvSpPr>
        <p:spPr bwMode="auto">
          <a:xfrm>
            <a:off x="323850" y="133350"/>
            <a:ext cx="7505700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Иерархическая  структура  адреса </a:t>
            </a:r>
          </a:p>
        </p:txBody>
      </p:sp>
      <p:sp>
        <p:nvSpPr>
          <p:cNvPr id="73760" name="Text Box 32"/>
          <p:cNvSpPr txBox="1">
            <a:spLocks noChangeArrowheads="1"/>
          </p:cNvSpPr>
          <p:nvPr/>
        </p:nvSpPr>
        <p:spPr bwMode="auto">
          <a:xfrm>
            <a:off x="7562850" y="1133475"/>
            <a:ext cx="1419225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ДОМЕН</a:t>
            </a:r>
            <a:r>
              <a:rPr lang="ru-RU" sz="1200">
                <a:solidFill>
                  <a:schemeClr val="accent2"/>
                </a:solidFill>
                <a:latin typeface="Arial" charset="0"/>
              </a:rPr>
              <a:t> –</a:t>
            </a:r>
            <a:r>
              <a:rPr lang="ru-RU" sz="1200">
                <a:solidFill>
                  <a:srgbClr val="00008A"/>
                </a:solidFill>
                <a:latin typeface="Arial" charset="0"/>
              </a:rPr>
              <a:t> название группы</a:t>
            </a:r>
            <a:br>
              <a:rPr lang="ru-RU" sz="1200">
                <a:solidFill>
                  <a:srgbClr val="00008A"/>
                </a:solidFill>
                <a:latin typeface="Arial" charset="0"/>
              </a:rPr>
            </a:br>
            <a:r>
              <a:rPr lang="ru-RU" sz="1200">
                <a:solidFill>
                  <a:srgbClr val="00008A"/>
                </a:solidFill>
                <a:latin typeface="Arial" charset="0"/>
              </a:rPr>
              <a:t>(множества) компьютеров, зарегистрированных под общим именем.</a:t>
            </a:r>
            <a:endParaRPr lang="ru-RU" sz="1200">
              <a:latin typeface="Arial" charset="0"/>
            </a:endParaRPr>
          </a:p>
        </p:txBody>
      </p:sp>
      <p:sp>
        <p:nvSpPr>
          <p:cNvPr id="74776" name="AutoShape 104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7515225" y="0"/>
            <a:ext cx="1504950" cy="6858000"/>
          </a:xfrm>
          <a:prstGeom prst="rect">
            <a:avLst/>
          </a:prstGeom>
          <a:gradFill rotWithShape="0">
            <a:gsLst>
              <a:gs pos="0">
                <a:srgbClr val="FF9933">
                  <a:alpha val="72000"/>
                </a:srgbClr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895350"/>
            <a:endParaRPr lang="ru-RU">
              <a:solidFill>
                <a:schemeClr val="tx2"/>
              </a:solidFill>
            </a:endParaRPr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0" y="4443413"/>
            <a:ext cx="9144000" cy="2020887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0000CC"/>
              </a:gs>
            </a:gsLst>
            <a:path path="rect">
              <a:fillToRect l="100000" b="100000"/>
            </a:path>
          </a:gradFill>
          <a:ln w="12700" algn="ctr">
            <a:solidFill>
              <a:srgbClr val="EAEAEA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0" y="619125"/>
            <a:ext cx="8043863" cy="42863"/>
          </a:xfrm>
          <a:prstGeom prst="rect">
            <a:avLst/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8DA8D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101382" name="Picture 6" descr="ПК Нет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 l="11928" r="18428"/>
          <a:stretch>
            <a:fillRect/>
          </a:stretch>
        </p:blipFill>
        <p:spPr bwMode="auto">
          <a:xfrm>
            <a:off x="7750175" y="-47625"/>
            <a:ext cx="1393825" cy="1146175"/>
          </a:xfrm>
          <a:prstGeom prst="rect">
            <a:avLst/>
          </a:prstGeom>
          <a:noFill/>
        </p:spPr>
      </p:pic>
      <p:sp>
        <p:nvSpPr>
          <p:cNvPr id="101384" name="AutoShape 8"/>
          <p:cNvSpPr>
            <a:spLocks/>
          </p:cNvSpPr>
          <p:nvPr/>
        </p:nvSpPr>
        <p:spPr bwMode="auto">
          <a:xfrm rot="5400000" flipV="1">
            <a:off x="2979738" y="4687888"/>
            <a:ext cx="173037" cy="820737"/>
          </a:xfrm>
          <a:prstGeom prst="rightBrace">
            <a:avLst>
              <a:gd name="adj1" fmla="val 39526"/>
              <a:gd name="adj2" fmla="val 50000"/>
            </a:avLst>
          </a:prstGeom>
          <a:noFill/>
          <a:ln w="9525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2325688" y="5118100"/>
            <a:ext cx="14462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" i="1">
                <a:solidFill>
                  <a:schemeClr val="bg1"/>
                </a:solidFill>
                <a:latin typeface="Arial" charset="0"/>
              </a:rPr>
              <a:t>ресурс находится в системе </a:t>
            </a:r>
            <a:r>
              <a:rPr lang="en-US" sz="1300" b="1" i="1">
                <a:solidFill>
                  <a:schemeClr val="bg1"/>
                </a:solidFill>
                <a:latin typeface="Arial" charset="0"/>
              </a:rPr>
              <a:t>www</a:t>
            </a:r>
            <a:endParaRPr lang="ru-RU" sz="1300" b="1" i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auto">
          <a:xfrm>
            <a:off x="7265988" y="5062538"/>
            <a:ext cx="15049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sz="1300" i="1">
                <a:solidFill>
                  <a:schemeClr val="bg1"/>
                </a:solidFill>
                <a:latin typeface="Arial" charset="0"/>
              </a:rPr>
              <a:t>домен 1-го уровня</a:t>
            </a:r>
            <a:br>
              <a:rPr lang="ru-RU" sz="1300" i="1">
                <a:solidFill>
                  <a:schemeClr val="bg1"/>
                </a:solidFill>
                <a:latin typeface="Arial" charset="0"/>
              </a:rPr>
            </a:br>
            <a:r>
              <a:rPr lang="ru-RU" sz="1300" i="1">
                <a:solidFill>
                  <a:schemeClr val="bg1"/>
                </a:solidFill>
                <a:latin typeface="Arial" charset="0"/>
              </a:rPr>
              <a:t>(сайт России)</a:t>
            </a:r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auto">
          <a:xfrm>
            <a:off x="4940300" y="5500688"/>
            <a:ext cx="2787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" i="1">
                <a:solidFill>
                  <a:schemeClr val="bg1"/>
                </a:solidFill>
                <a:latin typeface="Arial" charset="0"/>
              </a:rPr>
              <a:t>домен </a:t>
            </a:r>
            <a:r>
              <a:rPr lang="en-US" sz="1300" i="1">
                <a:solidFill>
                  <a:schemeClr val="bg1"/>
                </a:solidFill>
                <a:latin typeface="Arial" charset="0"/>
              </a:rPr>
              <a:t>2</a:t>
            </a:r>
            <a:r>
              <a:rPr lang="ru-RU" sz="1300" i="1">
                <a:solidFill>
                  <a:schemeClr val="bg1"/>
                </a:solidFill>
                <a:latin typeface="Arial" charset="0"/>
              </a:rPr>
              <a:t>-го уровня  (сайт Брянска)</a:t>
            </a:r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4251325" y="5986463"/>
            <a:ext cx="260508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" i="1">
                <a:solidFill>
                  <a:schemeClr val="bg1"/>
                </a:solidFill>
                <a:latin typeface="Arial" charset="0"/>
              </a:rPr>
              <a:t>домен </a:t>
            </a:r>
            <a:r>
              <a:rPr lang="en-US" sz="1300" i="1">
                <a:solidFill>
                  <a:schemeClr val="bg1"/>
                </a:solidFill>
                <a:latin typeface="Arial" charset="0"/>
              </a:rPr>
              <a:t>3</a:t>
            </a:r>
            <a:r>
              <a:rPr lang="ru-RU" sz="1300" i="1">
                <a:solidFill>
                  <a:schemeClr val="bg1"/>
                </a:solidFill>
                <a:latin typeface="Arial" charset="0"/>
              </a:rPr>
              <a:t>-го уровня (сайт БГУ)</a:t>
            </a:r>
          </a:p>
        </p:txBody>
      </p:sp>
      <p:sp>
        <p:nvSpPr>
          <p:cNvPr id="101389" name="Line 13"/>
          <p:cNvSpPr>
            <a:spLocks noChangeShapeType="1"/>
          </p:cNvSpPr>
          <p:nvPr/>
        </p:nvSpPr>
        <p:spPr bwMode="auto">
          <a:xfrm>
            <a:off x="1443038" y="5257800"/>
            <a:ext cx="1587" cy="487363"/>
          </a:xfrm>
          <a:prstGeom prst="line">
            <a:avLst/>
          </a:prstGeom>
          <a:noFill/>
          <a:ln w="9525">
            <a:solidFill>
              <a:srgbClr val="B8C9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1390" name="WordArt 14"/>
          <p:cNvSpPr>
            <a:spLocks noChangeArrowheads="1" noChangeShapeType="1" noTextEdit="1"/>
          </p:cNvSpPr>
          <p:nvPr/>
        </p:nvSpPr>
        <p:spPr bwMode="auto">
          <a:xfrm>
            <a:off x="1036638" y="4548188"/>
            <a:ext cx="6359525" cy="430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175">
                  <a:noFill/>
                  <a:round/>
                  <a:headEnd/>
                  <a:tailEnd/>
                </a:ln>
                <a:solidFill>
                  <a:srgbClr val="FF9933"/>
                </a:solidFill>
                <a:effectLst>
                  <a:outerShdw dist="17961" dir="2700000" algn="ctr" rotWithShape="0">
                    <a:srgbClr val="000066"/>
                  </a:outerShdw>
                </a:effectLst>
                <a:latin typeface="Arial"/>
                <a:cs typeface="Arial"/>
              </a:rPr>
              <a:t>http : // www. bgtu.debryansk.ru</a:t>
            </a:r>
            <a:endParaRPr lang="ru-RU" sz="3600" kern="10">
              <a:ln w="3175">
                <a:noFill/>
                <a:round/>
                <a:headEnd/>
                <a:tailEnd/>
              </a:ln>
              <a:solidFill>
                <a:srgbClr val="FF9933"/>
              </a:solidFill>
              <a:effectLst>
                <a:outerShdw dist="17961" dir="2700000" algn="ctr" rotWithShape="0">
                  <a:srgbClr val="000066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01391" name="AutoShape 15"/>
          <p:cNvSpPr>
            <a:spLocks/>
          </p:cNvSpPr>
          <p:nvPr/>
        </p:nvSpPr>
        <p:spPr bwMode="auto">
          <a:xfrm rot="5400000" flipV="1">
            <a:off x="7174707" y="4812506"/>
            <a:ext cx="160338" cy="542925"/>
          </a:xfrm>
          <a:prstGeom prst="rightBrace">
            <a:avLst>
              <a:gd name="adj1" fmla="val 28218"/>
              <a:gd name="adj2" fmla="val 50000"/>
            </a:avLst>
          </a:prstGeom>
          <a:noFill/>
          <a:ln w="9525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1392" name="AutoShape 16"/>
          <p:cNvSpPr>
            <a:spLocks/>
          </p:cNvSpPr>
          <p:nvPr/>
        </p:nvSpPr>
        <p:spPr bwMode="auto">
          <a:xfrm rot="5400000" flipV="1">
            <a:off x="6048375" y="4165600"/>
            <a:ext cx="195263" cy="2640013"/>
          </a:xfrm>
          <a:prstGeom prst="rightBrace">
            <a:avLst>
              <a:gd name="adj1" fmla="val 50013"/>
              <a:gd name="adj2" fmla="val 35102"/>
            </a:avLst>
          </a:prstGeom>
          <a:noFill/>
          <a:ln w="9525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1393" name="AutoShape 17"/>
          <p:cNvSpPr>
            <a:spLocks/>
          </p:cNvSpPr>
          <p:nvPr/>
        </p:nvSpPr>
        <p:spPr bwMode="auto">
          <a:xfrm rot="5400000" flipV="1">
            <a:off x="5507832" y="4155281"/>
            <a:ext cx="279400" cy="3516313"/>
          </a:xfrm>
          <a:prstGeom prst="rightBrace">
            <a:avLst>
              <a:gd name="adj1" fmla="val 104877"/>
              <a:gd name="adj2" fmla="val 34671"/>
            </a:avLst>
          </a:prstGeom>
          <a:noFill/>
          <a:ln w="9525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1394" name="AutoShape 18"/>
          <p:cNvSpPr>
            <a:spLocks/>
          </p:cNvSpPr>
          <p:nvPr/>
        </p:nvSpPr>
        <p:spPr bwMode="auto">
          <a:xfrm rot="5400000" flipV="1">
            <a:off x="1360488" y="4722813"/>
            <a:ext cx="173037" cy="820737"/>
          </a:xfrm>
          <a:prstGeom prst="rightBrace">
            <a:avLst>
              <a:gd name="adj1" fmla="val 39526"/>
              <a:gd name="adj2" fmla="val 50000"/>
            </a:avLst>
          </a:prstGeom>
          <a:noFill/>
          <a:ln w="9525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1395" name="Line 19"/>
          <p:cNvSpPr>
            <a:spLocks noChangeShapeType="1"/>
          </p:cNvSpPr>
          <p:nvPr/>
        </p:nvSpPr>
        <p:spPr bwMode="auto">
          <a:xfrm>
            <a:off x="7254875" y="5422900"/>
            <a:ext cx="1504950" cy="0"/>
          </a:xfrm>
          <a:prstGeom prst="line">
            <a:avLst/>
          </a:prstGeom>
          <a:noFill/>
          <a:ln w="9525">
            <a:solidFill>
              <a:srgbClr val="B8C9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1396" name="Line 20"/>
          <p:cNvSpPr>
            <a:spLocks noChangeShapeType="1"/>
          </p:cNvSpPr>
          <p:nvPr/>
        </p:nvSpPr>
        <p:spPr bwMode="auto">
          <a:xfrm>
            <a:off x="7254875" y="5248275"/>
            <a:ext cx="0" cy="179388"/>
          </a:xfrm>
          <a:prstGeom prst="line">
            <a:avLst/>
          </a:prstGeom>
          <a:noFill/>
          <a:ln w="9525">
            <a:solidFill>
              <a:srgbClr val="B8C9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1397" name="Rectangle 21"/>
          <p:cNvSpPr>
            <a:spLocks noChangeArrowheads="1"/>
          </p:cNvSpPr>
          <p:nvPr/>
        </p:nvSpPr>
        <p:spPr bwMode="auto">
          <a:xfrm>
            <a:off x="0" y="6442075"/>
            <a:ext cx="9144000" cy="7938"/>
          </a:xfrm>
          <a:prstGeom prst="rect">
            <a:avLst/>
          </a:prstGeom>
          <a:gradFill rotWithShape="0">
            <a:gsLst>
              <a:gs pos="0">
                <a:srgbClr val="E8F1FA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1398" name="Text Box 22"/>
          <p:cNvSpPr txBox="1">
            <a:spLocks noChangeArrowheads="1"/>
          </p:cNvSpPr>
          <p:nvPr/>
        </p:nvSpPr>
        <p:spPr bwMode="auto">
          <a:xfrm>
            <a:off x="231775" y="5735638"/>
            <a:ext cx="24653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solidFill>
                  <a:schemeClr val="bg1"/>
                </a:solidFill>
                <a:latin typeface="Arial" charset="0"/>
              </a:rPr>
              <a:t>протокол 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(</a:t>
            </a:r>
            <a:r>
              <a:rPr lang="ru-RU" sz="1400">
                <a:solidFill>
                  <a:schemeClr val="bg1"/>
                </a:solidFill>
                <a:latin typeface="Arial" charset="0"/>
              </a:rPr>
              <a:t>стандарт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) </a:t>
            </a:r>
            <a:br>
              <a:rPr lang="en-US" sz="1400">
                <a:solidFill>
                  <a:schemeClr val="bg1"/>
                </a:solidFill>
                <a:latin typeface="Arial" charset="0"/>
              </a:rPr>
            </a:br>
            <a:r>
              <a:rPr lang="ru-RU" sz="1400">
                <a:solidFill>
                  <a:schemeClr val="bg1"/>
                </a:solidFill>
                <a:latin typeface="Arial" charset="0"/>
              </a:rPr>
              <a:t>обмена данными в 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www</a:t>
            </a:r>
            <a:endParaRPr lang="ru-RU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1400" name="AutoShape 2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1401" name="AutoShape 2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1403" name="WordArt 27"/>
          <p:cNvSpPr>
            <a:spLocks noChangeArrowheads="1" noChangeShapeType="1" noTextEdit="1"/>
          </p:cNvSpPr>
          <p:nvPr/>
        </p:nvSpPr>
        <p:spPr bwMode="auto">
          <a:xfrm>
            <a:off x="323850" y="133350"/>
            <a:ext cx="7505700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99FF"/>
                    </a:gs>
                    <a:gs pos="100000">
                      <a:srgbClr val="0000CC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Проанализируйте структуру адресов</a:t>
            </a:r>
          </a:p>
        </p:txBody>
      </p:sp>
      <p:sp>
        <p:nvSpPr>
          <p:cNvPr id="101404" name="Text Box 28"/>
          <p:cNvSpPr txBox="1">
            <a:spLocks noChangeArrowheads="1"/>
          </p:cNvSpPr>
          <p:nvPr/>
        </p:nvSpPr>
        <p:spPr bwMode="auto">
          <a:xfrm>
            <a:off x="7562850" y="1133475"/>
            <a:ext cx="1419225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ДОМЕН</a:t>
            </a:r>
            <a:r>
              <a:rPr lang="ru-RU" sz="1200">
                <a:solidFill>
                  <a:schemeClr val="accent2"/>
                </a:solidFill>
                <a:latin typeface="Arial" charset="0"/>
              </a:rPr>
              <a:t> –</a:t>
            </a:r>
            <a:r>
              <a:rPr lang="ru-RU" sz="1200">
                <a:solidFill>
                  <a:srgbClr val="00008A"/>
                </a:solidFill>
                <a:latin typeface="Arial" charset="0"/>
              </a:rPr>
              <a:t> название группы</a:t>
            </a:r>
            <a:br>
              <a:rPr lang="ru-RU" sz="1200">
                <a:solidFill>
                  <a:srgbClr val="00008A"/>
                </a:solidFill>
                <a:latin typeface="Arial" charset="0"/>
              </a:rPr>
            </a:br>
            <a:r>
              <a:rPr lang="ru-RU" sz="1200">
                <a:solidFill>
                  <a:srgbClr val="00008A"/>
                </a:solidFill>
                <a:latin typeface="Arial" charset="0"/>
              </a:rPr>
              <a:t>(множества) компьютеров, зарегистрированных под общим именем.</a:t>
            </a:r>
            <a:endParaRPr lang="ru-RU" sz="1200">
              <a:latin typeface="Arial" charset="0"/>
            </a:endParaRPr>
          </a:p>
        </p:txBody>
      </p:sp>
      <p:pic>
        <p:nvPicPr>
          <p:cNvPr id="101405" name="Picture 29" descr="адрес_УРЛ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942975"/>
            <a:ext cx="5140325" cy="1590675"/>
          </a:xfrm>
          <a:prstGeom prst="rect">
            <a:avLst/>
          </a:prstGeom>
          <a:noFill/>
        </p:spPr>
      </p:pic>
      <p:sp>
        <p:nvSpPr>
          <p:cNvPr id="101406" name="Text Box 30"/>
          <p:cNvSpPr txBox="1">
            <a:spLocks noChangeArrowheads="1"/>
          </p:cNvSpPr>
          <p:nvPr/>
        </p:nvSpPr>
        <p:spPr bwMode="auto">
          <a:xfrm>
            <a:off x="1042988" y="3371850"/>
            <a:ext cx="5357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3333CC"/>
                </a:solidFill>
                <a:cs typeface="Arial" charset="0"/>
              </a:rPr>
              <a:t>http://www.rambler.ru /image/</a:t>
            </a:r>
            <a:r>
              <a:rPr lang="en-US" sz="2400">
                <a:solidFill>
                  <a:srgbClr val="3333CC"/>
                </a:solidFill>
                <a:cs typeface="Arial" charset="0"/>
              </a:rPr>
              <a:t>cat</a:t>
            </a:r>
            <a:r>
              <a:rPr lang="en-GB" sz="2400">
                <a:solidFill>
                  <a:srgbClr val="3333CC"/>
                </a:solidFill>
                <a:cs typeface="Arial" charset="0"/>
              </a:rPr>
              <a:t>.jpg</a:t>
            </a:r>
            <a:endParaRPr lang="ru-RU" sz="2400"/>
          </a:p>
        </p:txBody>
      </p:sp>
      <p:sp>
        <p:nvSpPr>
          <p:cNvPr id="101407" name="Rectangle 31"/>
          <p:cNvSpPr>
            <a:spLocks noChangeArrowheads="1"/>
          </p:cNvSpPr>
          <p:nvPr/>
        </p:nvSpPr>
        <p:spPr bwMode="auto">
          <a:xfrm>
            <a:off x="0" y="3143250"/>
            <a:ext cx="7491413" cy="42863"/>
          </a:xfrm>
          <a:prstGeom prst="rect">
            <a:avLst/>
          </a:prstGeom>
          <a:gradFill rotWithShape="0">
            <a:gsLst>
              <a:gs pos="0">
                <a:srgbClr val="B2CAE8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8DA8D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1408" name="AutoShape 3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296150" y="6629400"/>
            <a:ext cx="1095375" cy="21907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1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 animBg="1" autoUpdateAnimBg="0"/>
      <p:bldP spid="101407" grpId="0" animBg="1" autoUpdateAnimBg="0"/>
    </p:bldLst>
  </p:timing>
</p:sld>
</file>

<file path=ppt/theme/theme1.xml><?xml version="1.0" encoding="utf-8"?>
<a:theme xmlns:a="http://schemas.openxmlformats.org/drawingml/2006/main" name="Галстук">
  <a:themeElements>
    <a:clrScheme name="Галстук 7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FF7111"/>
      </a:hlink>
      <a:folHlink>
        <a:srgbClr val="FB985B"/>
      </a:folHlink>
    </a:clrScheme>
    <a:fontScheme name="Галстук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Галстук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алстук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алстук 7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FF7111"/>
        </a:hlink>
        <a:folHlink>
          <a:srgbClr val="FB985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Designs\Галстук.pot</Template>
  <TotalTime>5240</TotalTime>
  <Words>985</Words>
  <Application>Microsoft PowerPoint</Application>
  <PresentationFormat>Экран (4:3)</PresentationFormat>
  <Paragraphs>228</Paragraphs>
  <Slides>16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Times New Roman</vt:lpstr>
      <vt:lpstr>Arial</vt:lpstr>
      <vt:lpstr>Wingdings</vt:lpstr>
      <vt:lpstr>Symbol</vt:lpstr>
      <vt:lpstr>Century Gothic</vt:lpstr>
      <vt:lpstr>Verdana</vt:lpstr>
      <vt:lpstr>Tahoma</vt:lpstr>
      <vt:lpstr>Галстук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OEM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hobbitPC</cp:lastModifiedBy>
  <cp:revision>221</cp:revision>
  <dcterms:created xsi:type="dcterms:W3CDTF">2003-12-29T20:08:39Z</dcterms:created>
  <dcterms:modified xsi:type="dcterms:W3CDTF">2016-02-24T15:58:44Z</dcterms:modified>
</cp:coreProperties>
</file>