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9" r:id="rId2"/>
    <p:sldId id="267" r:id="rId3"/>
    <p:sldId id="270" r:id="rId4"/>
    <p:sldId id="272" r:id="rId5"/>
    <p:sldId id="277" r:id="rId6"/>
    <p:sldId id="274" r:id="rId7"/>
    <p:sldId id="276" r:id="rId8"/>
    <p:sldId id="278" r:id="rId9"/>
    <p:sldId id="279" r:id="rId10"/>
    <p:sldId id="282" r:id="rId11"/>
    <p:sldId id="283" r:id="rId12"/>
    <p:sldId id="284" r:id="rId13"/>
    <p:sldId id="273" r:id="rId14"/>
    <p:sldId id="287" r:id="rId15"/>
    <p:sldId id="288" r:id="rId16"/>
    <p:sldId id="289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0F0F6"/>
    <a:srgbClr val="EDEDF3"/>
    <a:srgbClr val="EFEFF5"/>
    <a:srgbClr val="E6E6EE"/>
    <a:srgbClr val="CC0000"/>
    <a:srgbClr val="FF6600"/>
    <a:srgbClr val="9FB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inimized">
    <p:restoredLeft sz="15620"/>
    <p:restoredTop sz="99889" autoAdjust="0"/>
  </p:normalViewPr>
  <p:slideViewPr>
    <p:cSldViewPr snapToGrid="0">
      <p:cViewPr>
        <p:scale>
          <a:sx n="100" d="100"/>
          <a:sy n="100" d="100"/>
        </p:scale>
        <p:origin x="-12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729B8D-7172-4D4E-A9C5-8D7E0DC688E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736FC-7E93-4BB2-94FE-E506649E69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56EE6E-BBCE-4620-9362-AA374ADDC7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CE2ED-81A5-4F5B-B2E2-7A8D1EAF40E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F3D5D-FE53-41C1-BF65-78D3ED2C5A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564AC-15AE-4B5B-8254-D87BE99099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C0716-9853-499A-BE83-241F973FE58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2FC5C-7CBD-4351-994F-61468BB80F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A5DF0-1A0F-4361-80B3-018B9CB881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3F99AE-A14B-490E-969F-08E1D91AA6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9589EE-9F56-46E5-B65B-575E872008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C14C6-00E4-4458-8E88-8A27BB8209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EEBEEE-84C1-45D7-BB35-A258969DC4D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27.png"/><Relationship Id="rId4" Type="http://schemas.openxmlformats.org/officeDocument/2006/relationships/image" Target="../media/image2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2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slide" Target="slide3.xml"/><Relationship Id="rId7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6.xml"/><Relationship Id="rId5" Type="http://schemas.openxmlformats.org/officeDocument/2006/relationships/slide" Target="slide9.xml"/><Relationship Id="rId4" Type="http://schemas.openxmlformats.org/officeDocument/2006/relationships/slide" Target="slide5.xml"/><Relationship Id="rId9" Type="http://schemas.openxmlformats.org/officeDocument/2006/relationships/slide" Target="slide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image" Target="../media/image8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2.jpeg"/><Relationship Id="rId7" Type="http://schemas.openxmlformats.org/officeDocument/2006/relationships/hyperlink" Target="http://ru.wikipedia.org/wiki/&#208;&#152;&#208;&#183;&#208;&#190;&#208;&#177;&#209;&#128;&#208;&#176;&#208;&#182;&#208;&#181;&#208;&#189;&#208;&#184;&#208;&#181;:Optika.jp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11" Type="http://schemas.openxmlformats.org/officeDocument/2006/relationships/slide" Target="slide2.xml"/><Relationship Id="rId5" Type="http://schemas.openxmlformats.org/officeDocument/2006/relationships/image" Target="../media/image12.png"/><Relationship Id="rId10" Type="http://schemas.openxmlformats.org/officeDocument/2006/relationships/image" Target="../media/image8.jpeg"/><Relationship Id="rId4" Type="http://schemas.openxmlformats.org/officeDocument/2006/relationships/image" Target="../media/image5.png"/><Relationship Id="rId9" Type="http://schemas.openxmlformats.org/officeDocument/2006/relationships/image" Target="file:///J:\16&#1086;&#1082;&#1090;\&#1042;&#1086;&#1083;&#1086;&#1082;&#1086;&#1085;&#1085;&#1086;-&#1086;&#1087;&#1090;&#1080;&#1095;&#1077;&#1089;&#1082;&#1080;&#1081;%20&#1082;&#1072;&#1073;&#1077;&#1083;&#1100;%20&#8212;%20&#1042;&#1080;&#1082;&#1080;&#1087;&#1077;&#1076;&#1080;&#1103;.files\180px-Optika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7" name="Picture 13" descr="abstract2_128"/>
          <p:cNvPicPr>
            <a:picLocks noChangeAspect="1" noChangeArrowheads="1"/>
          </p:cNvPicPr>
          <p:nvPr/>
        </p:nvPicPr>
        <p:blipFill>
          <a:blip r:embed="rId2"/>
          <a:srcRect l="12614" t="23445" r="3125" b="39458"/>
          <a:stretch>
            <a:fillRect/>
          </a:stretch>
        </p:blipFill>
        <p:spPr bwMode="auto">
          <a:xfrm>
            <a:off x="1190625" y="0"/>
            <a:ext cx="7953375" cy="2625725"/>
          </a:xfrm>
          <a:prstGeom prst="rect">
            <a:avLst/>
          </a:prstGeom>
          <a:noFill/>
        </p:spPr>
      </p:pic>
      <p:sp>
        <p:nvSpPr>
          <p:cNvPr id="36867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68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69" name="WordArt 5"/>
          <p:cNvSpPr>
            <a:spLocks noChangeArrowheads="1" noChangeShapeType="1" noTextEdit="1"/>
          </p:cNvSpPr>
          <p:nvPr/>
        </p:nvSpPr>
        <p:spPr bwMode="auto">
          <a:xfrm>
            <a:off x="5130800" y="4732338"/>
            <a:ext cx="3527425" cy="11572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Arial"/>
                <a:cs typeface="Arial"/>
              </a:rPr>
              <a:t>Локальные</a:t>
            </a:r>
          </a:p>
          <a:p>
            <a:pPr algn="r"/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Arial"/>
                <a:cs typeface="Arial"/>
              </a:rPr>
              <a:t>компьютерные</a:t>
            </a:r>
          </a:p>
          <a:p>
            <a:pPr algn="r"/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Arial"/>
                <a:cs typeface="Arial"/>
              </a:rPr>
              <a:t>сети</a:t>
            </a:r>
          </a:p>
        </p:txBody>
      </p:sp>
      <p:pic>
        <p:nvPicPr>
          <p:cNvPr id="36875" name="Picture 11" descr="abstract2_128"/>
          <p:cNvPicPr>
            <a:picLocks noChangeAspect="1" noChangeArrowheads="1"/>
          </p:cNvPicPr>
          <p:nvPr/>
        </p:nvPicPr>
        <p:blipFill>
          <a:blip r:embed="rId2"/>
          <a:srcRect t="2991" r="3125" b="19272"/>
          <a:stretch>
            <a:fillRect/>
          </a:stretch>
        </p:blipFill>
        <p:spPr bwMode="auto">
          <a:xfrm>
            <a:off x="0" y="1355725"/>
            <a:ext cx="9144000" cy="5502275"/>
          </a:xfrm>
          <a:prstGeom prst="rect">
            <a:avLst/>
          </a:prstGeom>
          <a:noFill/>
        </p:spPr>
      </p:pic>
      <p:pic>
        <p:nvPicPr>
          <p:cNvPr id="36876" name="Picture 12" descr="подключ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096250" cy="1581150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36871" name="WordArt 7"/>
          <p:cNvSpPr>
            <a:spLocks noChangeArrowheads="1" noChangeShapeType="1" noTextEdit="1"/>
          </p:cNvSpPr>
          <p:nvPr/>
        </p:nvSpPr>
        <p:spPr bwMode="auto">
          <a:xfrm>
            <a:off x="522288" y="1889125"/>
            <a:ext cx="4079875" cy="1492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6600"/>
                    </a:gs>
                    <a:gs pos="100000">
                      <a:srgbClr val="CC0000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Локальные</a:t>
            </a:r>
          </a:p>
          <a:p>
            <a:r>
              <a:rPr lang="ru-RU" sz="3600" kern="1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6600"/>
                    </a:gs>
                    <a:gs pos="100000">
                      <a:srgbClr val="CC0000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компьютерные</a:t>
            </a:r>
          </a:p>
          <a:p>
            <a:r>
              <a:rPr lang="ru-RU" sz="3600" kern="1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6600"/>
                    </a:gs>
                    <a:gs pos="100000">
                      <a:srgbClr val="CC0000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сети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905250" y="0"/>
            <a:ext cx="5238750" cy="171450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 algn="r">
              <a:tabLst>
                <a:tab pos="4667250" algn="l"/>
              </a:tabLst>
            </a:pPr>
            <a:r>
              <a:rPr lang="ru-RU" sz="1200">
                <a:solidFill>
                  <a:schemeClr val="bg1"/>
                </a:solidFill>
                <a:latin typeface="Century Gothic" pitchFamily="34" charset="0"/>
              </a:rPr>
              <a:t>Технология. 10 класс. Раздел "Информационные технологии</a:t>
            </a:r>
            <a:r>
              <a:rPr lang="ru-RU" sz="1200">
                <a:solidFill>
                  <a:schemeClr val="accent2"/>
                </a:solidFill>
                <a:latin typeface="Century Gothic" pitchFamily="34" charset="0"/>
              </a:rPr>
              <a:t>"</a:t>
            </a:r>
          </a:p>
        </p:txBody>
      </p:sp>
      <p:pic>
        <p:nvPicPr>
          <p:cNvPr id="36879" name="Picture 15" descr="нажимает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4210050"/>
            <a:ext cx="952500" cy="952500"/>
          </a:xfrm>
          <a:prstGeom prst="rect">
            <a:avLst/>
          </a:prstGeom>
          <a:noFill/>
          <a:ln w="9525">
            <a:solidFill>
              <a:srgbClr val="333333"/>
            </a:solidFill>
            <a:miter lim="800000"/>
            <a:headEnd/>
            <a:tailEnd/>
          </a:ln>
        </p:spPr>
      </p:pic>
      <p:sp>
        <p:nvSpPr>
          <p:cNvPr id="36881" name="Rectangle 17"/>
          <p:cNvSpPr>
            <a:spLocks noChangeArrowheads="1"/>
          </p:cNvSpPr>
          <p:nvPr/>
        </p:nvSpPr>
        <p:spPr bwMode="auto">
          <a:xfrm>
            <a:off x="6619875" y="2057400"/>
            <a:ext cx="485775" cy="847725"/>
          </a:xfrm>
          <a:prstGeom prst="rect">
            <a:avLst/>
          </a:prstGeom>
          <a:solidFill>
            <a:srgbClr val="A5A5A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8296275" y="2686050"/>
            <a:ext cx="847725" cy="609600"/>
          </a:xfrm>
          <a:prstGeom prst="rect">
            <a:avLst/>
          </a:prstGeom>
          <a:solidFill>
            <a:srgbClr val="76776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83" name="WordArt 19"/>
          <p:cNvSpPr>
            <a:spLocks noChangeArrowheads="1" noChangeShapeType="1" noTextEdit="1"/>
          </p:cNvSpPr>
          <p:nvPr/>
        </p:nvSpPr>
        <p:spPr bwMode="auto">
          <a:xfrm>
            <a:off x="5922963" y="346075"/>
            <a:ext cx="1979612" cy="130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US" sz="3600" kern="1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6600"/>
                    </a:gs>
                    <a:gs pos="100000">
                      <a:srgbClr val="CC0000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LAN - Local Area Network</a:t>
            </a:r>
            <a:endParaRPr lang="ru-RU" sz="3600" kern="10">
              <a:ln w="12700">
                <a:solidFill>
                  <a:srgbClr val="FF66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6600"/>
                  </a:gs>
                  <a:gs pos="100000">
                    <a:srgbClr val="CC0000"/>
                  </a:gs>
                </a:gsLst>
                <a:path path="rect">
                  <a:fillToRect l="100000" b="100000"/>
                </a:path>
              </a:gradFill>
              <a:effectLst>
                <a:outerShdw dist="28398" dir="1593903" algn="ctr" rotWithShape="0">
                  <a:schemeClr val="tx1"/>
                </a:outerShdw>
              </a:effectLst>
              <a:latin typeface="Century Gothic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45" name="Rectangle 21"/>
          <p:cNvSpPr>
            <a:spLocks noChangeArrowheads="1"/>
          </p:cNvSpPr>
          <p:nvPr/>
        </p:nvSpPr>
        <p:spPr bwMode="auto">
          <a:xfrm>
            <a:off x="306388" y="2055813"/>
            <a:ext cx="4075112" cy="377825"/>
          </a:xfrm>
          <a:prstGeom prst="rect">
            <a:avLst/>
          </a:prstGeom>
          <a:solidFill>
            <a:srgbClr val="99CCFF">
              <a:alpha val="39999"/>
            </a:srgbClr>
          </a:solidFill>
          <a:ln w="9525" algn="ctr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lIns="54000" tIns="10800" rIns="54000"/>
          <a:lstStyle/>
          <a:p>
            <a:endParaRPr lang="ru-RU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2229" name="Picture 5" descr="подключ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6076950"/>
            <a:ext cx="4000500" cy="781050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52230" name="WordArt 6"/>
          <p:cNvSpPr>
            <a:spLocks noChangeArrowheads="1" noChangeShapeType="1" noTextEdit="1"/>
          </p:cNvSpPr>
          <p:nvPr/>
        </p:nvSpPr>
        <p:spPr bwMode="auto">
          <a:xfrm>
            <a:off x="3360738" y="727075"/>
            <a:ext cx="5580062" cy="374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Топология "шина" (линейная)</a:t>
            </a:r>
          </a:p>
        </p:txBody>
      </p:sp>
      <p:pic>
        <p:nvPicPr>
          <p:cNvPr id="52231" name="Picture 7" descr="за клавой_полоса"/>
          <p:cNvPicPr>
            <a:picLocks noChangeAspect="1" noChangeArrowheads="1"/>
          </p:cNvPicPr>
          <p:nvPr/>
        </p:nvPicPr>
        <p:blipFill>
          <a:blip r:embed="rId3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39" name="Rectangle 15"/>
          <p:cNvSpPr>
            <a:spLocks noChangeArrowheads="1"/>
          </p:cNvSpPr>
          <p:nvPr/>
        </p:nvSpPr>
        <p:spPr bwMode="auto">
          <a:xfrm>
            <a:off x="4011613" y="2674938"/>
            <a:ext cx="5132387" cy="2921000"/>
          </a:xfrm>
          <a:prstGeom prst="rect">
            <a:avLst/>
          </a:prstGeom>
          <a:solidFill>
            <a:srgbClr val="99CCFF">
              <a:alpha val="39999"/>
            </a:srgbClr>
          </a:solidFill>
          <a:ln w="9525" algn="ctr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lIns="54000" tIns="10800" rIns="54000"/>
          <a:lstStyle/>
          <a:p>
            <a:endParaRPr lang="ru-RU"/>
          </a:p>
        </p:txBody>
      </p:sp>
      <p:pic>
        <p:nvPicPr>
          <p:cNvPr id="52240" name="Picture 16" descr="shina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024F"/>
              </a:clrFrom>
              <a:clrTo>
                <a:srgbClr val="FE024F">
                  <a:alpha val="0"/>
                </a:srgbClr>
              </a:clrTo>
            </a:clrChange>
            <a:lum bright="12000" contrast="6000"/>
          </a:blip>
          <a:srcRect/>
          <a:stretch>
            <a:fillRect/>
          </a:stretch>
        </p:blipFill>
        <p:spPr bwMode="auto">
          <a:xfrm>
            <a:off x="304800" y="1152525"/>
            <a:ext cx="4086225" cy="1019175"/>
          </a:xfrm>
          <a:prstGeom prst="rect">
            <a:avLst/>
          </a:prstGeom>
          <a:noFill/>
        </p:spPr>
      </p:pic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266700" y="2495550"/>
            <a:ext cx="3600450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ru-RU" sz="1500"/>
              <a:t>При такой организации сеть состоит из нескольких компьютеров, </a:t>
            </a:r>
            <a:br>
              <a:rPr lang="ru-RU" sz="1500"/>
            </a:br>
            <a:r>
              <a:rPr lang="ru-RU" sz="1500">
                <a:solidFill>
                  <a:srgbClr val="0558FF"/>
                </a:solidFill>
              </a:rPr>
              <a:t>каждый подключен к общей для сети шине</a:t>
            </a:r>
            <a:r>
              <a:rPr lang="ru-RU" sz="1500"/>
              <a:t> передачи данных. </a:t>
            </a:r>
            <a:br>
              <a:rPr lang="ru-RU" sz="1500"/>
            </a:br>
            <a:r>
              <a:rPr lang="ru-RU" sz="1500"/>
              <a:t>В роли шины - коаксиальный кабель. </a:t>
            </a:r>
            <a:br>
              <a:rPr lang="ru-RU" sz="1500"/>
            </a:br>
            <a:endParaRPr lang="ru-RU" sz="300"/>
          </a:p>
          <a:p>
            <a:pPr>
              <a:lnSpc>
                <a:spcPct val="140000"/>
              </a:lnSpc>
              <a:spcBef>
                <a:spcPct val="50000"/>
              </a:spcBef>
            </a:pPr>
            <a:r>
              <a:rPr lang="ru-RU" sz="1500"/>
              <a:t>Главный</a:t>
            </a:r>
            <a:r>
              <a:rPr lang="ru-RU" sz="1500">
                <a:solidFill>
                  <a:srgbClr val="0558FF"/>
                </a:solidFill>
              </a:rPr>
              <a:t> недостаток</a:t>
            </a:r>
            <a:r>
              <a:rPr lang="ru-RU" sz="1500"/>
              <a:t>: при обрыве шины все узлы сети теряют связь. </a:t>
            </a:r>
            <a:br>
              <a:rPr lang="ru-RU" sz="1500"/>
            </a:br>
            <a:r>
              <a:rPr lang="ru-RU" sz="1500"/>
              <a:t>Если надо подключить еще один узел в сеть, то на время монтажных работ связь также будет утеряна </a:t>
            </a:r>
          </a:p>
        </p:txBody>
      </p:sp>
      <p:pic>
        <p:nvPicPr>
          <p:cNvPr id="52243" name="Picture 19" descr="bus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DEF8EF"/>
              </a:clrFrom>
              <a:clrTo>
                <a:srgbClr val="DEF8EF">
                  <a:alpha val="0"/>
                </a:srgbClr>
              </a:clrTo>
            </a:clrChange>
          </a:blip>
          <a:srcRect l="7458" t="22209" r="5025" b="6007"/>
          <a:stretch>
            <a:fillRect/>
          </a:stretch>
        </p:blipFill>
        <p:spPr bwMode="auto">
          <a:xfrm>
            <a:off x="4027488" y="2540000"/>
            <a:ext cx="5354637" cy="3336925"/>
          </a:xfrm>
          <a:prstGeom prst="rect">
            <a:avLst/>
          </a:prstGeom>
          <a:noFill/>
        </p:spPr>
      </p:pic>
      <p:sp>
        <p:nvSpPr>
          <p:cNvPr id="52246" name="AutoShape 2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47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2248" name="AutoShape 2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3253" name="Picture 5" descr="подключ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84750" y="6045200"/>
            <a:ext cx="4159250" cy="812800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53254" name="WordArt 6"/>
          <p:cNvSpPr>
            <a:spLocks noChangeArrowheads="1" noChangeShapeType="1" noTextEdit="1"/>
          </p:cNvSpPr>
          <p:nvPr/>
        </p:nvSpPr>
        <p:spPr bwMode="auto">
          <a:xfrm>
            <a:off x="4341813" y="727075"/>
            <a:ext cx="4532312" cy="393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Топология "кольцо"</a:t>
            </a:r>
          </a:p>
        </p:txBody>
      </p:sp>
      <p:pic>
        <p:nvPicPr>
          <p:cNvPr id="53255" name="Picture 7" descr="за клавой_полоса"/>
          <p:cNvPicPr>
            <a:picLocks noChangeAspect="1" noChangeArrowheads="1"/>
          </p:cNvPicPr>
          <p:nvPr/>
        </p:nvPicPr>
        <p:blipFill>
          <a:blip r:embed="rId3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3259" name="Rectangle 11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63" name="Oval 15"/>
          <p:cNvSpPr>
            <a:spLocks noChangeArrowheads="1"/>
          </p:cNvSpPr>
          <p:nvPr/>
        </p:nvSpPr>
        <p:spPr bwMode="auto">
          <a:xfrm>
            <a:off x="4811713" y="1503363"/>
            <a:ext cx="4198937" cy="4073525"/>
          </a:xfrm>
          <a:prstGeom prst="ellipse">
            <a:avLst/>
          </a:prstGeom>
          <a:solidFill>
            <a:srgbClr val="99CCFF">
              <a:alpha val="39999"/>
            </a:srgbClr>
          </a:solidFill>
          <a:ln w="9525" algn="ctr">
            <a:solidFill>
              <a:srgbClr val="0099CC"/>
            </a:solidFill>
            <a:round/>
            <a:headEnd/>
            <a:tailEnd/>
          </a:ln>
          <a:effectLst/>
        </p:spPr>
        <p:txBody>
          <a:bodyPr lIns="54000" tIns="10800" rIns="54000"/>
          <a:lstStyle/>
          <a:p>
            <a:endParaRPr lang="ru-RU"/>
          </a:p>
        </p:txBody>
      </p:sp>
      <p:sp>
        <p:nvSpPr>
          <p:cNvPr id="53265" name="Text Box 17"/>
          <p:cNvSpPr txBox="1">
            <a:spLocks noChangeArrowheads="1"/>
          </p:cNvSpPr>
          <p:nvPr/>
        </p:nvSpPr>
        <p:spPr bwMode="auto">
          <a:xfrm>
            <a:off x="333375" y="4843463"/>
            <a:ext cx="4543425" cy="147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ru-RU" sz="1400">
                <a:solidFill>
                  <a:srgbClr val="0558FF"/>
                </a:solidFill>
              </a:rPr>
              <a:t>Недостаток </a:t>
            </a:r>
            <a:r>
              <a:rPr lang="ru-RU" sz="1400"/>
              <a:t>- если хотя бы 1 компьютер перестанет работать, прекращает работать вся сеть, и время передачи сигнала до необходимой машины заметно увеличивается по сравнению с осталь-ными способами соединения компьютеров в сеть</a:t>
            </a:r>
          </a:p>
        </p:txBody>
      </p:sp>
      <p:pic>
        <p:nvPicPr>
          <p:cNvPr id="53267" name="Picture 19" descr="rin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024F"/>
              </a:clrFrom>
              <a:clrTo>
                <a:srgbClr val="FE024F">
                  <a:alpha val="0"/>
                </a:srgbClr>
              </a:clrTo>
            </a:clrChange>
            <a:lum bright="6000"/>
          </a:blip>
          <a:srcRect/>
          <a:stretch>
            <a:fillRect/>
          </a:stretch>
        </p:blipFill>
        <p:spPr bwMode="auto">
          <a:xfrm>
            <a:off x="323850" y="252413"/>
            <a:ext cx="2268538" cy="2187575"/>
          </a:xfrm>
          <a:prstGeom prst="rect">
            <a:avLst/>
          </a:prstGeom>
          <a:noFill/>
        </p:spPr>
      </p:pic>
      <p:pic>
        <p:nvPicPr>
          <p:cNvPr id="53268" name="Picture 20" descr="5322____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DEF7EF"/>
              </a:clrFrom>
              <a:clrTo>
                <a:srgbClr val="DEF7EF">
                  <a:alpha val="0"/>
                </a:srgbClr>
              </a:clrTo>
            </a:clrChange>
          </a:blip>
          <a:srcRect l="20918" t="15646" r="23215" b="3571"/>
          <a:stretch>
            <a:fillRect/>
          </a:stretch>
        </p:blipFill>
        <p:spPr bwMode="auto">
          <a:xfrm>
            <a:off x="4867275" y="1266825"/>
            <a:ext cx="4171950" cy="4524375"/>
          </a:xfrm>
          <a:prstGeom prst="rect">
            <a:avLst/>
          </a:prstGeom>
          <a:noFill/>
        </p:spPr>
      </p:pic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361950" y="2443163"/>
            <a:ext cx="4543425" cy="240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ru-RU" sz="1400"/>
              <a:t>Такая сеть состоит из нескольких компьютеров, каждый из которых </a:t>
            </a:r>
            <a:r>
              <a:rPr lang="ru-RU" sz="1400">
                <a:solidFill>
                  <a:srgbClr val="0558FF"/>
                </a:solidFill>
              </a:rPr>
              <a:t>подключен к кабелю, замкну-тому в кольцо</a:t>
            </a:r>
            <a:r>
              <a:rPr lang="ru-RU" sz="1400"/>
              <a:t>. Сигнал передается по кольцу в одном направлении и проходит от компьютера к компьютеру. Компьютер, получивший сигнал от соседней машины, усиливает его и передает дальше по кольцу. Это происходит, пока сигнал </a:t>
            </a:r>
          </a:p>
          <a:p>
            <a:pPr>
              <a:lnSpc>
                <a:spcPct val="120000"/>
              </a:lnSpc>
            </a:pPr>
            <a:r>
              <a:rPr lang="ru-RU" sz="1400"/>
              <a:t>не дойдет до компьютера, которому он адресован.</a:t>
            </a:r>
          </a:p>
          <a:p>
            <a:pPr>
              <a:lnSpc>
                <a:spcPct val="120000"/>
              </a:lnSpc>
            </a:pPr>
            <a:endParaRPr lang="ru-RU" sz="700"/>
          </a:p>
        </p:txBody>
      </p:sp>
      <p:sp>
        <p:nvSpPr>
          <p:cNvPr id="53270" name="AutoShape 2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71" name="AutoShape 2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3272" name="AutoShape 2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3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4277" name="Picture 5" descr="подключ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0675" y="6126163"/>
            <a:ext cx="3743325" cy="731837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54278" name="WordArt 6"/>
          <p:cNvSpPr>
            <a:spLocks noChangeArrowheads="1" noChangeShapeType="1" noTextEdit="1"/>
          </p:cNvSpPr>
          <p:nvPr/>
        </p:nvSpPr>
        <p:spPr bwMode="auto">
          <a:xfrm>
            <a:off x="4341813" y="727075"/>
            <a:ext cx="4532312" cy="35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Топология "звезда"</a:t>
            </a:r>
          </a:p>
        </p:txBody>
      </p:sp>
      <p:pic>
        <p:nvPicPr>
          <p:cNvPr id="54279" name="Picture 7" descr="за клавой_полоса"/>
          <p:cNvPicPr>
            <a:picLocks noChangeAspect="1" noChangeArrowheads="1"/>
          </p:cNvPicPr>
          <p:nvPr/>
        </p:nvPicPr>
        <p:blipFill>
          <a:blip r:embed="rId3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87" name="AutoShape 15"/>
          <p:cNvSpPr>
            <a:spLocks noChangeArrowheads="1"/>
          </p:cNvSpPr>
          <p:nvPr/>
        </p:nvSpPr>
        <p:spPr bwMode="auto">
          <a:xfrm>
            <a:off x="2878138" y="2513013"/>
            <a:ext cx="6265862" cy="3235325"/>
          </a:xfrm>
          <a:prstGeom prst="star8">
            <a:avLst>
              <a:gd name="adj" fmla="val 38250"/>
            </a:avLst>
          </a:prstGeom>
          <a:solidFill>
            <a:srgbClr val="99CCFF">
              <a:alpha val="39999"/>
            </a:srgbClr>
          </a:solidFill>
          <a:ln w="9525" algn="ctr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lIns="54000" tIns="10800" rIns="54000"/>
          <a:lstStyle/>
          <a:p>
            <a:endParaRPr lang="ru-RU"/>
          </a:p>
        </p:txBody>
      </p:sp>
      <p:sp>
        <p:nvSpPr>
          <p:cNvPr id="54288" name="Text Box 16"/>
          <p:cNvSpPr txBox="1">
            <a:spLocks noChangeArrowheads="1"/>
          </p:cNvSpPr>
          <p:nvPr/>
        </p:nvSpPr>
        <p:spPr bwMode="auto">
          <a:xfrm>
            <a:off x="2857500" y="1176338"/>
            <a:ext cx="62865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ru-RU" sz="1400"/>
              <a:t>Сеть состоит из нескольких компьютеров, каждый из которых подключен к одному и тому же центральному устройству. Такое устройство получило название </a:t>
            </a:r>
            <a:r>
              <a:rPr lang="ru-RU" sz="1400">
                <a:solidFill>
                  <a:srgbClr val="0047D6"/>
                </a:solidFill>
              </a:rPr>
              <a:t>HUB</a:t>
            </a:r>
            <a:r>
              <a:rPr lang="ru-RU" sz="1400"/>
              <a:t>. Главный </a:t>
            </a:r>
            <a:r>
              <a:rPr lang="ru-RU" sz="1400">
                <a:solidFill>
                  <a:srgbClr val="0047D6"/>
                </a:solidFill>
              </a:rPr>
              <a:t>недостаток</a:t>
            </a:r>
            <a:r>
              <a:rPr lang="ru-RU" sz="1400"/>
              <a:t> данной топологии – </a:t>
            </a:r>
            <a:br>
              <a:rPr lang="ru-RU" sz="1400"/>
            </a:br>
            <a:r>
              <a:rPr lang="ru-RU" sz="1400"/>
              <a:t>при выходе из строя HUBa остальные узлы теряют связь. </a:t>
            </a:r>
          </a:p>
        </p:txBody>
      </p:sp>
      <p:pic>
        <p:nvPicPr>
          <p:cNvPr id="54289" name="Picture 17" descr="st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024F"/>
              </a:clrFrom>
              <a:clrTo>
                <a:srgbClr val="FE024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9550" y="338138"/>
            <a:ext cx="2284413" cy="2200275"/>
          </a:xfrm>
          <a:prstGeom prst="rect">
            <a:avLst/>
          </a:prstGeom>
          <a:noFill/>
        </p:spPr>
      </p:pic>
      <p:pic>
        <p:nvPicPr>
          <p:cNvPr id="54290" name="Picture 18" descr="5323____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DEF7EF"/>
              </a:clrFrom>
              <a:clrTo>
                <a:srgbClr val="DEF7EF">
                  <a:alpha val="0"/>
                </a:srgbClr>
              </a:clrTo>
            </a:clrChange>
          </a:blip>
          <a:srcRect l="5983" t="15576" r="7314" b="8653"/>
          <a:stretch>
            <a:fillRect/>
          </a:stretch>
        </p:blipFill>
        <p:spPr bwMode="auto">
          <a:xfrm>
            <a:off x="2686050" y="2143125"/>
            <a:ext cx="6210300" cy="3752850"/>
          </a:xfrm>
          <a:prstGeom prst="rect">
            <a:avLst/>
          </a:prstGeom>
          <a:noFill/>
        </p:spPr>
      </p:pic>
      <p:sp>
        <p:nvSpPr>
          <p:cNvPr id="54291" name="Text Box 19"/>
          <p:cNvSpPr txBox="1">
            <a:spLocks noChangeArrowheads="1"/>
          </p:cNvSpPr>
          <p:nvPr/>
        </p:nvSpPr>
        <p:spPr bwMode="auto">
          <a:xfrm>
            <a:off x="152400" y="2767013"/>
            <a:ext cx="2733675" cy="290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ru-RU" sz="1400"/>
              <a:t>Основное </a:t>
            </a:r>
            <a:r>
              <a:rPr lang="ru-RU" sz="1400">
                <a:solidFill>
                  <a:srgbClr val="0047D6"/>
                </a:solidFill>
              </a:rPr>
              <a:t>достоинство</a:t>
            </a:r>
            <a:r>
              <a:rPr lang="ru-RU" sz="1400"/>
              <a:t> - возможность подключать новые узлы к сети не прерывая работу остальных узлов. Из-за этого важного преимущества этого типа сети перед другими, а также из-за относительно низкой себестоимости, такая организация сети является самой распространённой. </a:t>
            </a:r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6086475" y="4495800"/>
            <a:ext cx="857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latin typeface="Verdana" pitchFamily="34" charset="0"/>
              </a:rPr>
              <a:t>- HUB</a:t>
            </a:r>
            <a:endParaRPr lang="ru-RU" sz="1200" b="1">
              <a:latin typeface="Verdana" pitchFamily="34" charset="0"/>
            </a:endParaRPr>
          </a:p>
        </p:txBody>
      </p:sp>
      <p:sp>
        <p:nvSpPr>
          <p:cNvPr id="54293" name="AutoShape 2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4" name="AutoShape 2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4295" name="AutoShape 2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33" name="Picture 25"/>
          <p:cNvPicPr>
            <a:picLocks noChangeAspect="1" noChangeArrowheads="1"/>
          </p:cNvPicPr>
          <p:nvPr/>
        </p:nvPicPr>
        <p:blipFill>
          <a:blip r:embed="rId2"/>
          <a:srcRect r="10173"/>
          <a:stretch>
            <a:fillRect/>
          </a:stretch>
        </p:blipFill>
        <p:spPr bwMode="auto">
          <a:xfrm>
            <a:off x="4748213" y="2058988"/>
            <a:ext cx="4348162" cy="3878262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</p:pic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3013" name="Picture 5" descr="подключ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38700" y="6016625"/>
            <a:ext cx="4305300" cy="841375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43014" name="WordArt 6"/>
          <p:cNvSpPr>
            <a:spLocks noChangeArrowheads="1" noChangeShapeType="1" noTextEdit="1"/>
          </p:cNvSpPr>
          <p:nvPr/>
        </p:nvSpPr>
        <p:spPr bwMode="auto">
          <a:xfrm>
            <a:off x="3932238" y="822325"/>
            <a:ext cx="4856162" cy="384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ЛВС на основе сервера</a:t>
            </a:r>
          </a:p>
        </p:txBody>
      </p:sp>
      <p:pic>
        <p:nvPicPr>
          <p:cNvPr id="43015" name="Picture 7" descr="за клавой_полоса"/>
          <p:cNvPicPr>
            <a:picLocks noChangeAspect="1" noChangeArrowheads="1"/>
          </p:cNvPicPr>
          <p:nvPr/>
        </p:nvPicPr>
        <p:blipFill>
          <a:blip r:embed="rId4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17" name="Rectangle 9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3035" name="Picture 27" descr="cервер_h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76225" y="1233488"/>
            <a:ext cx="1428750" cy="3152775"/>
          </a:xfrm>
          <a:prstGeom prst="rect">
            <a:avLst/>
          </a:prstGeom>
          <a:noFill/>
        </p:spPr>
      </p:pic>
      <p:sp>
        <p:nvSpPr>
          <p:cNvPr id="43038" name="Rectangle 30"/>
          <p:cNvSpPr>
            <a:spLocks noChangeArrowheads="1"/>
          </p:cNvSpPr>
          <p:nvPr/>
        </p:nvSpPr>
        <p:spPr bwMode="auto">
          <a:xfrm>
            <a:off x="7924800" y="2143125"/>
            <a:ext cx="1219200" cy="1219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3036" name="Picture 28" descr="cервер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940675" y="2697163"/>
            <a:ext cx="455613" cy="657225"/>
          </a:xfrm>
          <a:prstGeom prst="rect">
            <a:avLst/>
          </a:prstGeom>
          <a:noFill/>
        </p:spPr>
      </p:pic>
      <p:sp>
        <p:nvSpPr>
          <p:cNvPr id="43039" name="Rectangle 31"/>
          <p:cNvSpPr>
            <a:spLocks noChangeArrowheads="1"/>
          </p:cNvSpPr>
          <p:nvPr/>
        </p:nvSpPr>
        <p:spPr bwMode="auto">
          <a:xfrm>
            <a:off x="7581900" y="4810125"/>
            <a:ext cx="1562100" cy="390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40" name="Rectangle 32"/>
          <p:cNvSpPr>
            <a:spLocks noChangeArrowheads="1"/>
          </p:cNvSpPr>
          <p:nvPr/>
        </p:nvSpPr>
        <p:spPr bwMode="auto">
          <a:xfrm>
            <a:off x="6372225" y="5724525"/>
            <a:ext cx="1152525" cy="200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41" name="Rectangle 33"/>
          <p:cNvSpPr>
            <a:spLocks noChangeArrowheads="1"/>
          </p:cNvSpPr>
          <p:nvPr/>
        </p:nvSpPr>
        <p:spPr bwMode="auto">
          <a:xfrm>
            <a:off x="4924425" y="5143500"/>
            <a:ext cx="1466850" cy="2762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42" name="Text Box 34"/>
          <p:cNvSpPr txBox="1">
            <a:spLocks noChangeArrowheads="1"/>
          </p:cNvSpPr>
          <p:nvPr/>
        </p:nvSpPr>
        <p:spPr bwMode="auto">
          <a:xfrm>
            <a:off x="8134350" y="3305175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 b="1">
                <a:solidFill>
                  <a:schemeClr val="hlink"/>
                </a:solidFill>
              </a:rPr>
              <a:t>Сервер</a:t>
            </a:r>
          </a:p>
        </p:txBody>
      </p:sp>
      <p:sp>
        <p:nvSpPr>
          <p:cNvPr id="43043" name="Text Box 35"/>
          <p:cNvSpPr txBox="1">
            <a:spLocks noChangeArrowheads="1"/>
          </p:cNvSpPr>
          <p:nvPr/>
        </p:nvSpPr>
        <p:spPr bwMode="auto">
          <a:xfrm>
            <a:off x="7439025" y="3829050"/>
            <a:ext cx="43815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b="1">
                <a:solidFill>
                  <a:schemeClr val="hlink"/>
                </a:solidFill>
              </a:rPr>
              <a:t> HUB</a:t>
            </a:r>
            <a:endParaRPr lang="ru-RU" sz="1000" b="1">
              <a:solidFill>
                <a:schemeClr val="hlink"/>
              </a:solidFill>
            </a:endParaRPr>
          </a:p>
        </p:txBody>
      </p:sp>
      <p:sp>
        <p:nvSpPr>
          <p:cNvPr id="43031" name="Text Box 23"/>
          <p:cNvSpPr txBox="1">
            <a:spLocks noChangeArrowheads="1"/>
          </p:cNvSpPr>
          <p:nvPr/>
        </p:nvSpPr>
        <p:spPr bwMode="auto">
          <a:xfrm>
            <a:off x="1944688" y="1338263"/>
            <a:ext cx="68087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ru-RU" sz="1500"/>
              <a:t>Если в локальной сети подключённой более 10 компьютеров, сеть может оказаться недостаточно производительной. </a:t>
            </a:r>
            <a:br>
              <a:rPr lang="ru-RU" sz="1500"/>
            </a:br>
            <a:r>
              <a:rPr lang="ru-RU" sz="1500"/>
              <a:t>Для увеличения производительности </a:t>
            </a:r>
            <a:br>
              <a:rPr lang="ru-RU" sz="1500"/>
            </a:br>
            <a:r>
              <a:rPr lang="ru-RU" sz="1500"/>
              <a:t>некоторые компьютеры выделяют </a:t>
            </a:r>
            <a:br>
              <a:rPr lang="ru-RU" sz="1500"/>
            </a:br>
            <a:r>
              <a:rPr lang="ru-RU" sz="1500"/>
              <a:t>для хранения файлов и </a:t>
            </a:r>
            <a:br>
              <a:rPr lang="ru-RU" sz="1500"/>
            </a:br>
            <a:r>
              <a:rPr lang="ru-RU" sz="1500"/>
              <a:t>программных приложений. </a:t>
            </a:r>
          </a:p>
        </p:txBody>
      </p:sp>
      <p:sp>
        <p:nvSpPr>
          <p:cNvPr id="43044" name="Text Box 36"/>
          <p:cNvSpPr txBox="1">
            <a:spLocks noChangeArrowheads="1"/>
          </p:cNvSpPr>
          <p:nvPr/>
        </p:nvSpPr>
        <p:spPr bwMode="auto">
          <a:xfrm>
            <a:off x="525463" y="4719638"/>
            <a:ext cx="417988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ru-RU" sz="1500"/>
              <a:t>Такие компьютеры называют </a:t>
            </a:r>
            <a:r>
              <a:rPr lang="ru-RU" sz="1500">
                <a:solidFill>
                  <a:srgbClr val="0558FF"/>
                </a:solidFill>
              </a:rPr>
              <a:t>серверами</a:t>
            </a:r>
            <a:r>
              <a:rPr lang="ru-RU" sz="1500"/>
              <a:t>, а локальная сеть - </a:t>
            </a:r>
            <a:r>
              <a:rPr lang="ru-RU" sz="1500">
                <a:solidFill>
                  <a:srgbClr val="0558FF"/>
                </a:solidFill>
              </a:rPr>
              <a:t>на основе сервера</a:t>
            </a:r>
            <a:r>
              <a:rPr lang="ru-RU" sz="1500"/>
              <a:t>.</a:t>
            </a:r>
          </a:p>
        </p:txBody>
      </p:sp>
      <p:sp>
        <p:nvSpPr>
          <p:cNvPr id="43045" name="Text Box 37"/>
          <p:cNvSpPr txBox="1">
            <a:spLocks noChangeArrowheads="1"/>
          </p:cNvSpPr>
          <p:nvPr/>
        </p:nvSpPr>
        <p:spPr bwMode="auto">
          <a:xfrm>
            <a:off x="304800" y="42291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/>
              <a:t>Сервер</a:t>
            </a:r>
          </a:p>
        </p:txBody>
      </p:sp>
      <p:grpSp>
        <p:nvGrpSpPr>
          <p:cNvPr id="43046" name="Group 38"/>
          <p:cNvGrpSpPr>
            <a:grpSpLocks/>
          </p:cNvGrpSpPr>
          <p:nvPr/>
        </p:nvGrpSpPr>
        <p:grpSpPr bwMode="auto">
          <a:xfrm>
            <a:off x="142875" y="209550"/>
            <a:ext cx="709613" cy="542925"/>
            <a:chOff x="4774" y="136"/>
            <a:chExt cx="986" cy="719"/>
          </a:xfrm>
        </p:grpSpPr>
        <p:sp>
          <p:nvSpPr>
            <p:cNvPr id="43047" name="Freeform 39"/>
            <p:cNvSpPr>
              <a:spLocks/>
            </p:cNvSpPr>
            <p:nvPr/>
          </p:nvSpPr>
          <p:spPr bwMode="auto">
            <a:xfrm>
              <a:off x="5468" y="318"/>
              <a:ext cx="292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3048" name="Freeform 40"/>
            <p:cNvSpPr>
              <a:spLocks/>
            </p:cNvSpPr>
            <p:nvPr/>
          </p:nvSpPr>
          <p:spPr bwMode="auto">
            <a:xfrm>
              <a:off x="4774" y="336"/>
              <a:ext cx="381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43049" name="Picture 41" descr="3 ПК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DFFFE"/>
                </a:clrFrom>
                <a:clrTo>
                  <a:srgbClr val="FDFFFE">
                    <a:alpha val="0"/>
                  </a:srgbClr>
                </a:clrTo>
              </a:clrChange>
            </a:blip>
            <a:srcRect l="58496" t="14703" r="5969" b="46989"/>
            <a:stretch>
              <a:fillRect/>
            </a:stretch>
          </p:blipFill>
          <p:spPr bwMode="auto">
            <a:xfrm>
              <a:off x="4774" y="136"/>
              <a:ext cx="893" cy="719"/>
            </a:xfrm>
            <a:prstGeom prst="rect">
              <a:avLst/>
            </a:prstGeom>
            <a:noFill/>
          </p:spPr>
        </p:pic>
      </p:grpSp>
      <p:sp>
        <p:nvSpPr>
          <p:cNvPr id="43050" name="AutoShape 4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51" name="AutoShape 4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3052" name="AutoShape 44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7350" name="Picture 6" descr="подключе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69050" y="6419850"/>
            <a:ext cx="2774950" cy="438150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57351" name="WordArt 7"/>
          <p:cNvSpPr>
            <a:spLocks noChangeArrowheads="1" noChangeShapeType="1" noTextEdit="1"/>
          </p:cNvSpPr>
          <p:nvPr/>
        </p:nvSpPr>
        <p:spPr bwMode="auto">
          <a:xfrm>
            <a:off x="2036763" y="688975"/>
            <a:ext cx="6837362" cy="412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Одноранговые, двуранговые ЛВС</a:t>
            </a:r>
          </a:p>
        </p:txBody>
      </p:sp>
      <p:pic>
        <p:nvPicPr>
          <p:cNvPr id="57352" name="Picture 8" descr="за клавой_полоса"/>
          <p:cNvPicPr>
            <a:picLocks noChangeAspect="1" noChangeArrowheads="1"/>
          </p:cNvPicPr>
          <p:nvPr/>
        </p:nvPicPr>
        <p:blipFill>
          <a:blip r:embed="rId3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372" name="AutoShape 28"/>
          <p:cNvSpPr>
            <a:spLocks noChangeArrowheads="1"/>
          </p:cNvSpPr>
          <p:nvPr/>
        </p:nvSpPr>
        <p:spPr bwMode="auto">
          <a:xfrm>
            <a:off x="4287838" y="3981450"/>
            <a:ext cx="4684712" cy="2236788"/>
          </a:xfrm>
          <a:prstGeom prst="wedgeRectCallout">
            <a:avLst>
              <a:gd name="adj1" fmla="val 968"/>
              <a:gd name="adj2" fmla="val -60222"/>
            </a:avLst>
          </a:prstGeom>
          <a:solidFill>
            <a:srgbClr val="99CCFF">
              <a:alpha val="39999"/>
            </a:srgbClr>
          </a:solidFill>
          <a:ln w="9525" algn="ctr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lIns="54000" tIns="10800" rIns="54000"/>
          <a:lstStyle/>
          <a:p>
            <a:endParaRPr lang="ru-RU"/>
          </a:p>
        </p:txBody>
      </p:sp>
      <p:sp>
        <p:nvSpPr>
          <p:cNvPr id="57373" name="AutoShape 29"/>
          <p:cNvSpPr>
            <a:spLocks noChangeArrowheads="1"/>
          </p:cNvSpPr>
          <p:nvPr/>
        </p:nvSpPr>
        <p:spPr bwMode="auto">
          <a:xfrm>
            <a:off x="315913" y="3986213"/>
            <a:ext cx="3395662" cy="2227262"/>
          </a:xfrm>
          <a:prstGeom prst="wedgeRectCallout">
            <a:avLst>
              <a:gd name="adj1" fmla="val -352"/>
              <a:gd name="adj2" fmla="val -59551"/>
            </a:avLst>
          </a:prstGeom>
          <a:solidFill>
            <a:srgbClr val="FFCC00">
              <a:alpha val="30000"/>
            </a:srgbClr>
          </a:solidFill>
          <a:ln w="9525" algn="ctr">
            <a:solidFill>
              <a:srgbClr val="F9B801"/>
            </a:solidFill>
            <a:miter lim="800000"/>
            <a:headEnd/>
            <a:tailEnd/>
          </a:ln>
          <a:effectLst/>
        </p:spPr>
        <p:txBody>
          <a:bodyPr lIns="54000" tIns="10800" rIns="54000"/>
          <a:lstStyle/>
          <a:p>
            <a:endParaRPr lang="ru-RU"/>
          </a:p>
        </p:txBody>
      </p:sp>
      <p:sp>
        <p:nvSpPr>
          <p:cNvPr id="57374" name="AutoShape 30"/>
          <p:cNvSpPr>
            <a:spLocks noChangeArrowheads="1"/>
          </p:cNvSpPr>
          <p:nvPr/>
        </p:nvSpPr>
        <p:spPr bwMode="auto">
          <a:xfrm>
            <a:off x="328613" y="1643063"/>
            <a:ext cx="3370262" cy="2081212"/>
          </a:xfrm>
          <a:prstGeom prst="roundRect">
            <a:avLst>
              <a:gd name="adj" fmla="val 0"/>
            </a:avLst>
          </a:prstGeom>
          <a:solidFill>
            <a:srgbClr val="FFCC00">
              <a:alpha val="31000"/>
            </a:srgbClr>
          </a:solidFill>
          <a:ln w="12700" algn="ctr">
            <a:solidFill>
              <a:srgbClr val="F9B801"/>
            </a:solidFill>
            <a:round/>
            <a:headEnd/>
            <a:tailEnd/>
          </a:ln>
          <a:effectLst/>
        </p:spPr>
        <p:txBody>
          <a:bodyPr lIns="0" tIns="0" rIns="54000" bIns="0"/>
          <a:lstStyle/>
          <a:p>
            <a:pPr marL="179388" indent="-179388">
              <a:lnSpc>
                <a:spcPct val="140000"/>
              </a:lnSpc>
            </a:pPr>
            <a:r>
              <a:rPr lang="ru-RU" sz="1400">
                <a:solidFill>
                  <a:srgbClr val="0558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sym typeface="Symbol" pitchFamily="18" charset="2"/>
              </a:rPr>
              <a:t>  </a:t>
            </a:r>
            <a:r>
              <a:rPr lang="ru-RU" sz="1400">
                <a:solidFill>
                  <a:srgbClr val="0558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Одноранговые</a:t>
            </a:r>
            <a:r>
              <a:rPr lang="ru-RU" sz="1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1400">
                <a:solidFill>
                  <a:srgbClr val="002774"/>
                </a:solidFill>
              </a:rPr>
              <a:t>сети –</a:t>
            </a:r>
            <a:r>
              <a:rPr lang="ru-RU" sz="1600" b="1">
                <a:latin typeface="Times New Roman" pitchFamily="18" charset="0"/>
              </a:rPr>
              <a:t> </a:t>
            </a:r>
            <a:r>
              <a:rPr lang="ru-RU" sz="1400">
                <a:solidFill>
                  <a:srgbClr val="002774"/>
                </a:solidFill>
              </a:rPr>
              <a:t>небольшие локальные сети, в которых все компьютеры являются функционально равноправными. </a:t>
            </a:r>
            <a:br>
              <a:rPr lang="ru-RU" sz="1400">
                <a:solidFill>
                  <a:srgbClr val="002774"/>
                </a:solidFill>
              </a:rPr>
            </a:br>
            <a:r>
              <a:rPr lang="ru-RU" sz="1400">
                <a:solidFill>
                  <a:srgbClr val="002774"/>
                </a:solidFill>
              </a:rPr>
              <a:t>Обычно включают в себя до 15 станций</a:t>
            </a:r>
          </a:p>
          <a:p>
            <a:pPr marL="179388" indent="-179388">
              <a:lnSpc>
                <a:spcPct val="140000"/>
              </a:lnSpc>
            </a:pPr>
            <a:endParaRPr lang="ru-RU" sz="1300">
              <a:solidFill>
                <a:srgbClr val="002774"/>
              </a:solidFill>
            </a:endParaRPr>
          </a:p>
        </p:txBody>
      </p:sp>
      <p:sp>
        <p:nvSpPr>
          <p:cNvPr id="57375" name="AutoShape 31"/>
          <p:cNvSpPr>
            <a:spLocks noChangeArrowheads="1"/>
          </p:cNvSpPr>
          <p:nvPr/>
        </p:nvSpPr>
        <p:spPr bwMode="auto">
          <a:xfrm>
            <a:off x="4292600" y="1658938"/>
            <a:ext cx="4686300" cy="2024062"/>
          </a:xfrm>
          <a:prstGeom prst="roundRect">
            <a:avLst>
              <a:gd name="adj" fmla="val 0"/>
            </a:avLst>
          </a:prstGeom>
          <a:solidFill>
            <a:srgbClr val="99CCFF">
              <a:alpha val="39999"/>
            </a:srgbClr>
          </a:solidFill>
          <a:ln w="12700" algn="ctr">
            <a:solidFill>
              <a:srgbClr val="0099CC"/>
            </a:solidFill>
            <a:round/>
            <a:headEnd/>
            <a:tailEnd/>
          </a:ln>
          <a:effectLst/>
        </p:spPr>
        <p:txBody>
          <a:bodyPr lIns="54000" tIns="10800" rIns="54000"/>
          <a:lstStyle/>
          <a:p>
            <a:pPr marL="85725" indent="-85725">
              <a:lnSpc>
                <a:spcPct val="140000"/>
              </a:lnSpc>
            </a:pPr>
            <a:r>
              <a:rPr lang="ru-RU" sz="1600">
                <a:solidFill>
                  <a:srgbClr val="0558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sym typeface="Symbol" pitchFamily="18" charset="2"/>
              </a:rPr>
              <a:t></a:t>
            </a:r>
            <a:r>
              <a:rPr lang="ru-RU" sz="1600">
                <a:solidFill>
                  <a:srgbClr val="0558FF"/>
                </a:solidFill>
                <a:latin typeface="Times New Roman" pitchFamily="18" charset="0"/>
                <a:sym typeface="Symbol" pitchFamily="18" charset="2"/>
              </a:rPr>
              <a:t>   </a:t>
            </a:r>
            <a:r>
              <a:rPr lang="ru-RU" sz="1400">
                <a:solidFill>
                  <a:srgbClr val="002774"/>
                </a:solidFill>
              </a:rPr>
              <a:t>Сети  с</a:t>
            </a:r>
            <a:r>
              <a:rPr lang="ru-RU" sz="14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sz="1400">
                <a:solidFill>
                  <a:srgbClr val="0558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выделенными  серверами</a:t>
            </a:r>
            <a:r>
              <a:rPr lang="ru-RU" sz="1600" b="1">
                <a:latin typeface="Times New Roman" pitchFamily="18" charset="0"/>
              </a:rPr>
              <a:t> </a:t>
            </a:r>
            <a:r>
              <a:rPr lang="ru-RU" sz="1400">
                <a:solidFill>
                  <a:srgbClr val="002774"/>
                </a:solidFill>
              </a:rPr>
              <a:t>(</a:t>
            </a:r>
            <a:r>
              <a:rPr lang="ru-RU" sz="1400">
                <a:solidFill>
                  <a:srgbClr val="0558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двуранговые</a:t>
            </a:r>
            <a:r>
              <a:rPr lang="ru-RU" sz="1400">
                <a:solidFill>
                  <a:srgbClr val="002774"/>
                </a:solidFill>
              </a:rPr>
              <a:t>) – средние и крупные сети, в которых часть выполняемых функций по обслуживанию станций возложена на серверы (ЛВС с файловым сервером).</a:t>
            </a:r>
          </a:p>
          <a:p>
            <a:pPr marL="85725" indent="-85725">
              <a:lnSpc>
                <a:spcPct val="140000"/>
              </a:lnSpc>
            </a:pPr>
            <a:r>
              <a:rPr lang="ru-RU" sz="1400">
                <a:solidFill>
                  <a:srgbClr val="002774"/>
                </a:solidFill>
              </a:rPr>
              <a:t>     Сети с серверами характеризуются типами используемых в них сетевых служб (серверов).</a:t>
            </a:r>
          </a:p>
        </p:txBody>
      </p:sp>
      <p:sp>
        <p:nvSpPr>
          <p:cNvPr id="57376" name="Text Box 32"/>
          <p:cNvSpPr txBox="1">
            <a:spLocks noChangeArrowheads="1"/>
          </p:cNvSpPr>
          <p:nvPr/>
        </p:nvSpPr>
        <p:spPr bwMode="auto">
          <a:xfrm>
            <a:off x="461963" y="1176338"/>
            <a:ext cx="7605712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ru-RU" sz="1400">
                <a:solidFill>
                  <a:srgbClr val="00255C"/>
                </a:solidFill>
              </a:rPr>
              <a:t>По характеру распределения функций выделяют 2 типа сетей: </a:t>
            </a:r>
          </a:p>
        </p:txBody>
      </p:sp>
      <p:pic>
        <p:nvPicPr>
          <p:cNvPr id="57379" name="Picture 35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7926388" y="5487988"/>
            <a:ext cx="949325" cy="817562"/>
          </a:xfrm>
          <a:prstGeom prst="rect">
            <a:avLst/>
          </a:prstGeom>
          <a:noFill/>
        </p:spPr>
      </p:pic>
      <p:pic>
        <p:nvPicPr>
          <p:cNvPr id="57380" name="Picture 36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7799388" y="4600575"/>
            <a:ext cx="825500" cy="711200"/>
          </a:xfrm>
          <a:prstGeom prst="rect">
            <a:avLst/>
          </a:prstGeom>
          <a:noFill/>
        </p:spPr>
      </p:pic>
      <p:pic>
        <p:nvPicPr>
          <p:cNvPr id="57381" name="Picture 37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4521200" y="5541963"/>
            <a:ext cx="949325" cy="817562"/>
          </a:xfrm>
          <a:prstGeom prst="rect">
            <a:avLst/>
          </a:prstGeom>
          <a:noFill/>
        </p:spPr>
      </p:pic>
      <p:pic>
        <p:nvPicPr>
          <p:cNvPr id="57382" name="Picture 38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420688" y="5330825"/>
            <a:ext cx="949325" cy="817563"/>
          </a:xfrm>
          <a:prstGeom prst="rect">
            <a:avLst/>
          </a:prstGeom>
          <a:noFill/>
        </p:spPr>
      </p:pic>
      <p:pic>
        <p:nvPicPr>
          <p:cNvPr id="57383" name="Picture 39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1501775" y="5349875"/>
            <a:ext cx="949325" cy="817563"/>
          </a:xfrm>
          <a:prstGeom prst="rect">
            <a:avLst/>
          </a:prstGeom>
          <a:noFill/>
        </p:spPr>
      </p:pic>
      <p:pic>
        <p:nvPicPr>
          <p:cNvPr id="57384" name="Picture 40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4527550" y="4259263"/>
            <a:ext cx="700088" cy="601662"/>
          </a:xfrm>
          <a:prstGeom prst="rect">
            <a:avLst/>
          </a:prstGeom>
          <a:noFill/>
        </p:spPr>
      </p:pic>
      <p:pic>
        <p:nvPicPr>
          <p:cNvPr id="57385" name="Picture 41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5397500" y="4035425"/>
            <a:ext cx="701675" cy="603250"/>
          </a:xfrm>
          <a:prstGeom prst="rect">
            <a:avLst/>
          </a:prstGeom>
          <a:noFill/>
        </p:spPr>
      </p:pic>
      <p:sp>
        <p:nvSpPr>
          <p:cNvPr id="57386" name="Line 42"/>
          <p:cNvSpPr>
            <a:spLocks noChangeShapeType="1"/>
          </p:cNvSpPr>
          <p:nvPr/>
        </p:nvSpPr>
        <p:spPr bwMode="auto">
          <a:xfrm>
            <a:off x="1335088" y="4614863"/>
            <a:ext cx="5286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pic>
        <p:nvPicPr>
          <p:cNvPr id="57387" name="Picture 43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1560513" y="4210050"/>
            <a:ext cx="895350" cy="771525"/>
          </a:xfrm>
          <a:prstGeom prst="rect">
            <a:avLst/>
          </a:prstGeom>
          <a:noFill/>
        </p:spPr>
      </p:pic>
      <p:pic>
        <p:nvPicPr>
          <p:cNvPr id="57388" name="Picture 44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463550" y="4217988"/>
            <a:ext cx="895350" cy="771525"/>
          </a:xfrm>
          <a:prstGeom prst="rect">
            <a:avLst/>
          </a:prstGeom>
          <a:noFill/>
        </p:spPr>
      </p:pic>
      <p:sp>
        <p:nvSpPr>
          <p:cNvPr id="57389" name="Line 45"/>
          <p:cNvSpPr>
            <a:spLocks noChangeShapeType="1"/>
          </p:cNvSpPr>
          <p:nvPr/>
        </p:nvSpPr>
        <p:spPr bwMode="auto">
          <a:xfrm>
            <a:off x="2419350" y="4614863"/>
            <a:ext cx="5286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pic>
        <p:nvPicPr>
          <p:cNvPr id="57390" name="Picture 46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2630488" y="4256088"/>
            <a:ext cx="895350" cy="771525"/>
          </a:xfrm>
          <a:prstGeom prst="rect">
            <a:avLst/>
          </a:prstGeom>
          <a:noFill/>
        </p:spPr>
      </p:pic>
      <p:sp>
        <p:nvSpPr>
          <p:cNvPr id="57391" name="Line 47"/>
          <p:cNvSpPr>
            <a:spLocks noChangeShapeType="1"/>
          </p:cNvSpPr>
          <p:nvPr/>
        </p:nvSpPr>
        <p:spPr bwMode="auto">
          <a:xfrm>
            <a:off x="1084263" y="4837113"/>
            <a:ext cx="0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7392" name="Line 48"/>
          <p:cNvSpPr>
            <a:spLocks noChangeShapeType="1"/>
          </p:cNvSpPr>
          <p:nvPr/>
        </p:nvSpPr>
        <p:spPr bwMode="auto">
          <a:xfrm>
            <a:off x="3262313" y="4910138"/>
            <a:ext cx="0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pic>
        <p:nvPicPr>
          <p:cNvPr id="57393" name="Picture 49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2551113" y="5338763"/>
            <a:ext cx="949325" cy="817562"/>
          </a:xfrm>
          <a:prstGeom prst="rect">
            <a:avLst/>
          </a:prstGeom>
          <a:noFill/>
        </p:spPr>
      </p:pic>
      <p:sp>
        <p:nvSpPr>
          <p:cNvPr id="57394" name="Line 50"/>
          <p:cNvSpPr>
            <a:spLocks noChangeShapeType="1"/>
          </p:cNvSpPr>
          <p:nvPr/>
        </p:nvSpPr>
        <p:spPr bwMode="auto">
          <a:xfrm>
            <a:off x="1317625" y="578643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7395" name="Line 51"/>
          <p:cNvSpPr>
            <a:spLocks noChangeShapeType="1"/>
          </p:cNvSpPr>
          <p:nvPr/>
        </p:nvSpPr>
        <p:spPr bwMode="auto">
          <a:xfrm>
            <a:off x="2411413" y="5778500"/>
            <a:ext cx="430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7396" name="Line 52"/>
          <p:cNvSpPr>
            <a:spLocks noChangeShapeType="1"/>
          </p:cNvSpPr>
          <p:nvPr/>
        </p:nvSpPr>
        <p:spPr bwMode="auto">
          <a:xfrm flipV="1">
            <a:off x="5191125" y="4483100"/>
            <a:ext cx="276225" cy="10795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7397" name="Line 53"/>
          <p:cNvSpPr>
            <a:spLocks noChangeShapeType="1"/>
          </p:cNvSpPr>
          <p:nvPr/>
        </p:nvSpPr>
        <p:spPr bwMode="auto">
          <a:xfrm>
            <a:off x="4992688" y="4733925"/>
            <a:ext cx="1157287" cy="977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pic>
        <p:nvPicPr>
          <p:cNvPr id="57398" name="Picture 54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4879975" y="4616450"/>
            <a:ext cx="790575" cy="681038"/>
          </a:xfrm>
          <a:prstGeom prst="rect">
            <a:avLst/>
          </a:prstGeom>
          <a:noFill/>
        </p:spPr>
      </p:pic>
      <p:pic>
        <p:nvPicPr>
          <p:cNvPr id="57399" name="Picture 55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5324475" y="4973638"/>
            <a:ext cx="844550" cy="727075"/>
          </a:xfrm>
          <a:prstGeom prst="rect">
            <a:avLst/>
          </a:prstGeom>
          <a:noFill/>
        </p:spPr>
      </p:pic>
      <p:pic>
        <p:nvPicPr>
          <p:cNvPr id="57400" name="Picture 56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5778500" y="5464175"/>
            <a:ext cx="949325" cy="817563"/>
          </a:xfrm>
          <a:prstGeom prst="rect">
            <a:avLst/>
          </a:prstGeom>
          <a:noFill/>
        </p:spPr>
      </p:pic>
      <p:sp>
        <p:nvSpPr>
          <p:cNvPr id="57401" name="Line 57"/>
          <p:cNvSpPr>
            <a:spLocks noChangeShapeType="1"/>
          </p:cNvSpPr>
          <p:nvPr/>
        </p:nvSpPr>
        <p:spPr bwMode="auto">
          <a:xfrm flipV="1">
            <a:off x="5334000" y="5648325"/>
            <a:ext cx="223838" cy="169863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7402" name="Line 58"/>
          <p:cNvSpPr>
            <a:spLocks noChangeShapeType="1"/>
          </p:cNvSpPr>
          <p:nvPr/>
        </p:nvSpPr>
        <p:spPr bwMode="auto">
          <a:xfrm flipV="1">
            <a:off x="6678613" y="5926138"/>
            <a:ext cx="1524000" cy="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pic>
        <p:nvPicPr>
          <p:cNvPr id="57403" name="Picture 59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6832600" y="5549900"/>
            <a:ext cx="949325" cy="817563"/>
          </a:xfrm>
          <a:prstGeom prst="rect">
            <a:avLst/>
          </a:prstGeom>
          <a:noFill/>
        </p:spPr>
      </p:pic>
      <p:sp>
        <p:nvSpPr>
          <p:cNvPr id="57404" name="Line 60"/>
          <p:cNvSpPr>
            <a:spLocks noChangeShapeType="1"/>
          </p:cNvSpPr>
          <p:nvPr/>
        </p:nvSpPr>
        <p:spPr bwMode="auto">
          <a:xfrm>
            <a:off x="6059488" y="4375150"/>
            <a:ext cx="29527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pic>
        <p:nvPicPr>
          <p:cNvPr id="57405" name="Picture 61" descr="Узлы_сеть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1953" t="371" r="25000" b="75700"/>
          <a:stretch>
            <a:fillRect/>
          </a:stretch>
        </p:blipFill>
        <p:spPr bwMode="auto">
          <a:xfrm>
            <a:off x="6324600" y="4140200"/>
            <a:ext cx="1101725" cy="1328738"/>
          </a:xfrm>
          <a:prstGeom prst="rect">
            <a:avLst/>
          </a:prstGeom>
          <a:noFill/>
        </p:spPr>
      </p:pic>
      <p:sp>
        <p:nvSpPr>
          <p:cNvPr id="57406" name="Line 62"/>
          <p:cNvSpPr>
            <a:spLocks noChangeShapeType="1"/>
          </p:cNvSpPr>
          <p:nvPr/>
        </p:nvSpPr>
        <p:spPr bwMode="auto">
          <a:xfrm flipH="1">
            <a:off x="7296150" y="4618038"/>
            <a:ext cx="250825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pic>
        <p:nvPicPr>
          <p:cNvPr id="57407" name="Picture 63" descr="сеть схема Интерн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70714" t="84763" r="810" b="514"/>
          <a:stretch>
            <a:fillRect/>
          </a:stretch>
        </p:blipFill>
        <p:spPr bwMode="auto">
          <a:xfrm>
            <a:off x="7421563" y="4133850"/>
            <a:ext cx="682625" cy="587375"/>
          </a:xfrm>
          <a:prstGeom prst="rect">
            <a:avLst/>
          </a:prstGeom>
          <a:noFill/>
        </p:spPr>
      </p:pic>
      <p:sp>
        <p:nvSpPr>
          <p:cNvPr id="57408" name="Line 64"/>
          <p:cNvSpPr>
            <a:spLocks noChangeShapeType="1"/>
          </p:cNvSpPr>
          <p:nvPr/>
        </p:nvSpPr>
        <p:spPr bwMode="auto">
          <a:xfrm>
            <a:off x="7878763" y="4598988"/>
            <a:ext cx="225425" cy="125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7409" name="Line 65"/>
          <p:cNvSpPr>
            <a:spLocks noChangeShapeType="1"/>
          </p:cNvSpPr>
          <p:nvPr/>
        </p:nvSpPr>
        <p:spPr bwMode="auto">
          <a:xfrm>
            <a:off x="8345488" y="5173663"/>
            <a:ext cx="0" cy="339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7415" name="AutoShape 7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416" name="AutoShape 7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7417" name="AutoShape 73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5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8374" name="Picture 6" descr="подключ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8700" y="6016625"/>
            <a:ext cx="4305300" cy="841375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58375" name="WordArt 7"/>
          <p:cNvSpPr>
            <a:spLocks noChangeArrowheads="1" noChangeShapeType="1" noTextEdit="1"/>
          </p:cNvSpPr>
          <p:nvPr/>
        </p:nvSpPr>
        <p:spPr bwMode="auto">
          <a:xfrm>
            <a:off x="2722563" y="765175"/>
            <a:ext cx="6189662" cy="441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ЛВС  с файловым сервером </a:t>
            </a:r>
          </a:p>
        </p:txBody>
      </p:sp>
      <p:pic>
        <p:nvPicPr>
          <p:cNvPr id="58376" name="Picture 8" descr="за клавой_полоса"/>
          <p:cNvPicPr>
            <a:picLocks noChangeAspect="1" noChangeArrowheads="1"/>
          </p:cNvPicPr>
          <p:nvPr/>
        </p:nvPicPr>
        <p:blipFill>
          <a:blip r:embed="rId3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8380" name="Rectangle 12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392113" y="1281113"/>
            <a:ext cx="8085137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ru-RU" sz="1500"/>
              <a:t>Это топология с файловым сервером для разных рабочих групп. </a:t>
            </a:r>
            <a:br>
              <a:rPr lang="ru-RU" sz="1500"/>
            </a:br>
            <a:r>
              <a:rPr lang="ru-RU" sz="1500"/>
              <a:t> При этом для всей сети также  используется один центральный сервер.</a:t>
            </a:r>
          </a:p>
        </p:txBody>
      </p:sp>
      <p:pic>
        <p:nvPicPr>
          <p:cNvPr id="58396" name="Picture 28" descr="5311____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DEF7EF"/>
              </a:clrFrom>
              <a:clrTo>
                <a:srgbClr val="DEF7EF">
                  <a:alpha val="0"/>
                </a:srgbClr>
              </a:clrTo>
            </a:clrChange>
          </a:blip>
          <a:srcRect l="6313" t="17204" r="6683" b="15213"/>
          <a:stretch>
            <a:fillRect/>
          </a:stretch>
        </p:blipFill>
        <p:spPr bwMode="auto">
          <a:xfrm>
            <a:off x="1000125" y="2332038"/>
            <a:ext cx="6696075" cy="3554412"/>
          </a:xfrm>
          <a:prstGeom prst="rect">
            <a:avLst/>
          </a:prstGeom>
          <a:noFill/>
        </p:spPr>
      </p:pic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3943350" y="4238625"/>
            <a:ext cx="8953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100" b="1">
                <a:solidFill>
                  <a:schemeClr val="hlink"/>
                </a:solidFill>
              </a:rPr>
              <a:t>Файловый сервер</a:t>
            </a:r>
          </a:p>
        </p:txBody>
      </p:sp>
      <p:grpSp>
        <p:nvGrpSpPr>
          <p:cNvPr id="58398" name="Group 30"/>
          <p:cNvGrpSpPr>
            <a:grpSpLocks/>
          </p:cNvGrpSpPr>
          <p:nvPr/>
        </p:nvGrpSpPr>
        <p:grpSpPr bwMode="auto">
          <a:xfrm>
            <a:off x="328613" y="247650"/>
            <a:ext cx="720725" cy="552450"/>
            <a:chOff x="4774" y="136"/>
            <a:chExt cx="986" cy="719"/>
          </a:xfrm>
        </p:grpSpPr>
        <p:sp>
          <p:nvSpPr>
            <p:cNvPr id="58399" name="Freeform 31"/>
            <p:cNvSpPr>
              <a:spLocks/>
            </p:cNvSpPr>
            <p:nvPr/>
          </p:nvSpPr>
          <p:spPr bwMode="auto">
            <a:xfrm>
              <a:off x="5468" y="318"/>
              <a:ext cx="292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8400" name="Freeform 32"/>
            <p:cNvSpPr>
              <a:spLocks/>
            </p:cNvSpPr>
            <p:nvPr/>
          </p:nvSpPr>
          <p:spPr bwMode="auto">
            <a:xfrm>
              <a:off x="4774" y="336"/>
              <a:ext cx="381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58401" name="Picture 33" descr="3 ПК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DFFFE"/>
                </a:clrFrom>
                <a:clrTo>
                  <a:srgbClr val="FDFFFE">
                    <a:alpha val="0"/>
                  </a:srgbClr>
                </a:clrTo>
              </a:clrChange>
            </a:blip>
            <a:srcRect l="58496" t="14703" r="5969" b="46989"/>
            <a:stretch>
              <a:fillRect/>
            </a:stretch>
          </p:blipFill>
          <p:spPr bwMode="auto">
            <a:xfrm>
              <a:off x="4774" y="136"/>
              <a:ext cx="893" cy="719"/>
            </a:xfrm>
            <a:prstGeom prst="rect">
              <a:avLst/>
            </a:prstGeom>
            <a:noFill/>
          </p:spPr>
        </p:pic>
      </p:grpSp>
      <p:sp>
        <p:nvSpPr>
          <p:cNvPr id="58402" name="AutoShape 3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403" name="AutoShape 3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8404" name="AutoShape 36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9397" name="Picture 5" descr="подключ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8700" y="6016625"/>
            <a:ext cx="4305300" cy="841375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59398" name="WordArt 6"/>
          <p:cNvSpPr>
            <a:spLocks noChangeArrowheads="1" noChangeShapeType="1" noTextEdit="1"/>
          </p:cNvSpPr>
          <p:nvPr/>
        </p:nvSpPr>
        <p:spPr bwMode="auto">
          <a:xfrm>
            <a:off x="1636713" y="850900"/>
            <a:ext cx="7275512" cy="35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Автоматизированные рабочие места в ЛВС</a:t>
            </a:r>
          </a:p>
        </p:txBody>
      </p:sp>
      <p:pic>
        <p:nvPicPr>
          <p:cNvPr id="59399" name="Picture 7" descr="за клавой_полоса"/>
          <p:cNvPicPr>
            <a:picLocks noChangeAspect="1" noChangeArrowheads="1"/>
          </p:cNvPicPr>
          <p:nvPr/>
        </p:nvPicPr>
        <p:blipFill>
          <a:blip r:embed="rId3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415" name="Text Box 23"/>
          <p:cNvSpPr txBox="1">
            <a:spLocks noChangeArrowheads="1"/>
          </p:cNvSpPr>
          <p:nvPr/>
        </p:nvSpPr>
        <p:spPr bwMode="auto">
          <a:xfrm>
            <a:off x="334963" y="1252538"/>
            <a:ext cx="8370887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1500"/>
              <a:t>К серверу также подключаются </a:t>
            </a:r>
            <a:r>
              <a:rPr lang="ru-RU" sz="1500">
                <a:solidFill>
                  <a:srgbClr val="0558FF"/>
                </a:solidFill>
              </a:rPr>
              <a:t>периферийные устройства</a:t>
            </a:r>
            <a:r>
              <a:rPr lang="ru-RU" sz="1500"/>
              <a:t> общего пользования: </a:t>
            </a:r>
            <a:br>
              <a:rPr lang="ru-RU" sz="1500"/>
            </a:br>
            <a:r>
              <a:rPr lang="ru-RU" sz="1500"/>
              <a:t>принтеры и копиры, модемы, сканеры, факсы, плоттеры и т.п.</a:t>
            </a:r>
          </a:p>
        </p:txBody>
      </p:sp>
      <p:sp>
        <p:nvSpPr>
          <p:cNvPr id="59417" name="Text Box 25"/>
          <p:cNvSpPr txBox="1">
            <a:spLocks noChangeArrowheads="1"/>
          </p:cNvSpPr>
          <p:nvPr/>
        </p:nvSpPr>
        <p:spPr bwMode="auto">
          <a:xfrm>
            <a:off x="354013" y="2062163"/>
            <a:ext cx="3684587" cy="394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</a:pPr>
            <a:r>
              <a:rPr lang="ru-RU" sz="1500"/>
              <a:t>В фирмах, предприятиях разной специализации на базе персональных компьютеров (рабочих станций) оборудуют </a:t>
            </a:r>
            <a:r>
              <a:rPr lang="ru-RU" sz="1500">
                <a:solidFill>
                  <a:srgbClr val="0558FF"/>
                </a:solidFill>
              </a:rPr>
              <a:t>специализированные АРМ</a:t>
            </a:r>
            <a:r>
              <a:rPr lang="ru-RU" sz="1500"/>
              <a:t> – автоматизированные рабочие места. В зависимости от категории специалиста, работающего за ПК, </a:t>
            </a:r>
            <a:br>
              <a:rPr lang="ru-RU" sz="1500"/>
            </a:br>
            <a:r>
              <a:rPr lang="ru-RU" sz="1500"/>
              <a:t>на нём устанавливают спец. программное обеспечение. </a:t>
            </a:r>
            <a:br>
              <a:rPr lang="ru-RU" sz="1500"/>
            </a:br>
            <a:r>
              <a:rPr lang="ru-RU" sz="1500"/>
              <a:t>Например, так организуют рабочее место менеджера, бухгалтера, руководителя.</a:t>
            </a:r>
          </a:p>
        </p:txBody>
      </p:sp>
      <p:sp>
        <p:nvSpPr>
          <p:cNvPr id="59416" name="Rectangle 24"/>
          <p:cNvSpPr>
            <a:spLocks noChangeArrowheads="1"/>
          </p:cNvSpPr>
          <p:nvPr/>
        </p:nvSpPr>
        <p:spPr bwMode="auto">
          <a:xfrm>
            <a:off x="4144963" y="2160588"/>
            <a:ext cx="4875212" cy="3502025"/>
          </a:xfrm>
          <a:prstGeom prst="rect">
            <a:avLst/>
          </a:prstGeom>
          <a:solidFill>
            <a:srgbClr val="99CCFF">
              <a:alpha val="39999"/>
            </a:srgbClr>
          </a:solidFill>
          <a:ln w="9525" algn="ctr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lIns="54000" tIns="10800" rIns="54000"/>
          <a:lstStyle/>
          <a:p>
            <a:endParaRPr lang="ru-RU"/>
          </a:p>
        </p:txBody>
      </p:sp>
      <p:pic>
        <p:nvPicPr>
          <p:cNvPr id="59414" name="Picture 22" descr="ЛВС офиса(небольшая)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0000" contrast="54000"/>
          </a:blip>
          <a:srcRect/>
          <a:stretch>
            <a:fillRect/>
          </a:stretch>
        </p:blipFill>
        <p:spPr bwMode="auto">
          <a:xfrm>
            <a:off x="4391025" y="2047875"/>
            <a:ext cx="4629150" cy="37719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59418" name="Rectangle 26"/>
          <p:cNvSpPr>
            <a:spLocks noChangeArrowheads="1"/>
          </p:cNvSpPr>
          <p:nvPr/>
        </p:nvSpPr>
        <p:spPr bwMode="auto">
          <a:xfrm>
            <a:off x="7505700" y="5667375"/>
            <a:ext cx="1514475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421" name="Text Box 29"/>
          <p:cNvSpPr txBox="1">
            <a:spLocks noChangeArrowheads="1"/>
          </p:cNvSpPr>
          <p:nvPr/>
        </p:nvSpPr>
        <p:spPr bwMode="auto">
          <a:xfrm>
            <a:off x="7639050" y="5648325"/>
            <a:ext cx="139065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1080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latin typeface="Verdana" pitchFamily="34" charset="0"/>
              </a:rPr>
              <a:t>Сетевой принтер</a:t>
            </a:r>
          </a:p>
        </p:txBody>
      </p:sp>
      <p:sp>
        <p:nvSpPr>
          <p:cNvPr id="59423" name="AutoShape 31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424" name="AutoShape 3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9425" name="AutoShape 33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07" name="Rectangle 47"/>
          <p:cNvSpPr>
            <a:spLocks noChangeArrowheads="1"/>
          </p:cNvSpPr>
          <p:nvPr/>
        </p:nvSpPr>
        <p:spPr bwMode="auto">
          <a:xfrm>
            <a:off x="0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r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5416" name="Picture 56" descr="LAN_этажи-здания2"/>
          <p:cNvPicPr>
            <a:picLocks noChangeAspect="1" noChangeArrowheads="1"/>
          </p:cNvPicPr>
          <p:nvPr/>
        </p:nvPicPr>
        <p:blipFill>
          <a:blip r:embed="rId2"/>
          <a:srcRect l="6432" t="1492"/>
          <a:stretch>
            <a:fillRect/>
          </a:stretch>
        </p:blipFill>
        <p:spPr bwMode="auto">
          <a:xfrm>
            <a:off x="0" y="0"/>
            <a:ext cx="2957513" cy="3771900"/>
          </a:xfrm>
          <a:prstGeom prst="rect">
            <a:avLst/>
          </a:prstGeom>
          <a:noFill/>
        </p:spPr>
      </p:pic>
      <p:sp>
        <p:nvSpPr>
          <p:cNvPr id="15391" name="Arc 31"/>
          <p:cNvSpPr>
            <a:spLocks/>
          </p:cNvSpPr>
          <p:nvPr/>
        </p:nvSpPr>
        <p:spPr bwMode="auto">
          <a:xfrm rot="5400000">
            <a:off x="1369219" y="1605757"/>
            <a:ext cx="2276475" cy="2338387"/>
          </a:xfrm>
          <a:custGeom>
            <a:avLst/>
            <a:gdLst>
              <a:gd name="G0" fmla="+- 8125 0 0"/>
              <a:gd name="G1" fmla="+- 21600 0 0"/>
              <a:gd name="G2" fmla="+- 21600 0 0"/>
              <a:gd name="T0" fmla="*/ 0 w 29725"/>
              <a:gd name="T1" fmla="*/ 1587 h 21600"/>
              <a:gd name="T2" fmla="*/ 29725 w 29725"/>
              <a:gd name="T3" fmla="*/ 21600 h 21600"/>
              <a:gd name="T4" fmla="*/ 8125 w 29725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9725" h="21600" fill="none" extrusionOk="0">
                <a:moveTo>
                  <a:pt x="-1" y="1586"/>
                </a:moveTo>
                <a:cubicBezTo>
                  <a:pt x="2580" y="538"/>
                  <a:pt x="5339" y="-1"/>
                  <a:pt x="8125" y="0"/>
                </a:cubicBezTo>
                <a:cubicBezTo>
                  <a:pt x="20054" y="0"/>
                  <a:pt x="29725" y="9670"/>
                  <a:pt x="29725" y="21600"/>
                </a:cubicBezTo>
              </a:path>
              <a:path w="29725" h="21600" stroke="0" extrusionOk="0">
                <a:moveTo>
                  <a:pt x="-1" y="1586"/>
                </a:moveTo>
                <a:cubicBezTo>
                  <a:pt x="2580" y="538"/>
                  <a:pt x="5339" y="-1"/>
                  <a:pt x="8125" y="0"/>
                </a:cubicBezTo>
                <a:cubicBezTo>
                  <a:pt x="20054" y="0"/>
                  <a:pt x="29725" y="9670"/>
                  <a:pt x="29725" y="21600"/>
                </a:cubicBezTo>
                <a:lnTo>
                  <a:pt x="8125" y="21600"/>
                </a:lnTo>
                <a:close/>
              </a:path>
            </a:pathLst>
          </a:custGeom>
          <a:noFill/>
          <a:ln w="9525">
            <a:solidFill>
              <a:srgbClr val="E6E6FA"/>
            </a:solidFill>
            <a:round/>
            <a:headEnd/>
            <a:tailEnd/>
          </a:ln>
          <a:effectLst>
            <a:outerShdw dist="35921" dir="2700000" algn="ctr" rotWithShape="0">
              <a:srgbClr val="DDDDDD"/>
            </a:outerShdw>
          </a:effectLst>
        </p:spPr>
        <p:txBody>
          <a:bodyPr rot="10800000" vert="eaVert" wrap="none" anchor="ctr"/>
          <a:lstStyle/>
          <a:p>
            <a:pPr algn="ctr"/>
            <a:endParaRPr lang="ru-RU" sz="2400">
              <a:latin typeface="Times New Roman" pitchFamily="18" charset="0"/>
            </a:endParaRPr>
          </a:p>
        </p:txBody>
      </p:sp>
      <p:sp>
        <p:nvSpPr>
          <p:cNvPr id="15364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7191375" y="17145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381" name="Text Box 21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3319463" y="1085850"/>
            <a:ext cx="3328987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marL="895350" indent="-895350">
              <a:buFont typeface="Wingdings" pitchFamily="2" charset="2"/>
              <a:buNone/>
            </a:pPr>
            <a:r>
              <a:rPr lang="ru-RU" sz="1300">
                <a:solidFill>
                  <a:srgbClr val="000099"/>
                </a:solidFill>
              </a:rPr>
              <a:t>ЛВС: появление, определение понятия</a:t>
            </a:r>
          </a:p>
        </p:txBody>
      </p:sp>
      <p:sp>
        <p:nvSpPr>
          <p:cNvPr id="15382" name="Text Box 22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3763963" y="1352550"/>
            <a:ext cx="2255837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0800" rIns="0" bIns="10800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ru-RU" sz="1300">
                <a:solidFill>
                  <a:srgbClr val="000099"/>
                </a:solidFill>
              </a:rPr>
              <a:t>Администрирование ЛВС</a:t>
            </a:r>
          </a:p>
        </p:txBody>
      </p:sp>
      <p:sp>
        <p:nvSpPr>
          <p:cNvPr id="15383" name="Text Box 23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3952875" y="1914525"/>
            <a:ext cx="12287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0800" rIns="0" bIns="10800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ru-RU" sz="1300">
                <a:solidFill>
                  <a:srgbClr val="000099"/>
                </a:solidFill>
              </a:rPr>
              <a:t>Топология ЛВС</a:t>
            </a:r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3905250" y="0"/>
            <a:ext cx="5238750" cy="17145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CCDCF0">
                  <a:alpha val="67000"/>
                </a:srgbClr>
              </a:gs>
            </a:gsLst>
            <a:lin ang="0" scaled="1"/>
          </a:gradFill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 algn="r">
              <a:tabLst>
                <a:tab pos="4667250" algn="l"/>
              </a:tabLst>
            </a:pPr>
            <a:r>
              <a:rPr lang="ru-RU" sz="900">
                <a:solidFill>
                  <a:schemeClr val="accent2"/>
                </a:solidFill>
                <a:latin typeface="Century Gothic" pitchFamily="34" charset="0"/>
              </a:rPr>
              <a:t>Технология. 10 класс. Раздел "Информационные технологии"</a:t>
            </a:r>
          </a:p>
        </p:txBody>
      </p:sp>
      <p:sp>
        <p:nvSpPr>
          <p:cNvPr id="15385" name="Oval 25"/>
          <p:cNvSpPr>
            <a:spLocks noChangeArrowheads="1"/>
          </p:cNvSpPr>
          <p:nvPr/>
        </p:nvSpPr>
        <p:spPr bwMode="auto">
          <a:xfrm>
            <a:off x="3590925" y="1963738"/>
            <a:ext cx="158750" cy="138112"/>
          </a:xfrm>
          <a:prstGeom prst="ellipse">
            <a:avLst/>
          </a:prstGeom>
          <a:solidFill>
            <a:srgbClr val="4F8AFF"/>
          </a:solidFill>
          <a:ln w="12700" algn="ctr">
            <a:solidFill>
              <a:srgbClr val="C4DFF8"/>
            </a:solidFill>
            <a:round/>
            <a:headEnd/>
            <a:tailEnd/>
          </a:ln>
          <a:effectLst>
            <a:outerShdw dist="56796" dir="1593903" algn="ctr" rotWithShape="0">
              <a:srgbClr val="CDD2FF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15387" name="Oval 27"/>
          <p:cNvSpPr>
            <a:spLocks noChangeArrowheads="1"/>
          </p:cNvSpPr>
          <p:nvPr/>
        </p:nvSpPr>
        <p:spPr bwMode="auto">
          <a:xfrm>
            <a:off x="3624263" y="2265363"/>
            <a:ext cx="147637" cy="161925"/>
          </a:xfrm>
          <a:prstGeom prst="ellipse">
            <a:avLst/>
          </a:prstGeom>
          <a:solidFill>
            <a:srgbClr val="6196FF"/>
          </a:solidFill>
          <a:ln w="12700" algn="ctr">
            <a:solidFill>
              <a:srgbClr val="C4DFF8"/>
            </a:solidFill>
            <a:round/>
            <a:headEnd/>
            <a:tailEnd/>
          </a:ln>
          <a:effectLst>
            <a:outerShdw dist="56796" dir="1593903" algn="ctr" rotWithShape="0">
              <a:srgbClr val="CDD2FF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15388" name="AutoShape 28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917950" y="2571750"/>
            <a:ext cx="3559175" cy="180975"/>
          </a:xfrm>
          <a:prstGeom prst="roundRect">
            <a:avLst>
              <a:gd name="adj" fmla="val 1157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rgbClr val="DEEBF6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ru-RU" sz="1300">
                <a:solidFill>
                  <a:srgbClr val="000099"/>
                </a:solidFill>
              </a:rPr>
              <a:t>Автоматизированные рабочие места в ЛВС</a:t>
            </a:r>
          </a:p>
        </p:txBody>
      </p:sp>
      <p:sp>
        <p:nvSpPr>
          <p:cNvPr id="15389" name="Oval 29"/>
          <p:cNvSpPr>
            <a:spLocks noChangeArrowheads="1"/>
          </p:cNvSpPr>
          <p:nvPr/>
        </p:nvSpPr>
        <p:spPr bwMode="auto">
          <a:xfrm>
            <a:off x="3349625" y="1416050"/>
            <a:ext cx="139700" cy="130175"/>
          </a:xfrm>
          <a:prstGeom prst="ellipse">
            <a:avLst/>
          </a:prstGeom>
          <a:solidFill>
            <a:srgbClr val="9FBFFF"/>
          </a:solidFill>
          <a:ln w="12700" algn="ctr">
            <a:solidFill>
              <a:srgbClr val="C4DFF8"/>
            </a:solidFill>
            <a:round/>
            <a:headEnd/>
            <a:tailEnd/>
          </a:ln>
          <a:effectLst>
            <a:outerShdw dist="56796" dir="1593903" algn="ctr" rotWithShape="0">
              <a:srgbClr val="CDD2FF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15390" name="Oval 30"/>
          <p:cNvSpPr>
            <a:spLocks noChangeArrowheads="1"/>
          </p:cNvSpPr>
          <p:nvPr/>
        </p:nvSpPr>
        <p:spPr bwMode="auto">
          <a:xfrm>
            <a:off x="3538538" y="2592388"/>
            <a:ext cx="158750" cy="138112"/>
          </a:xfrm>
          <a:prstGeom prst="ellipse">
            <a:avLst/>
          </a:prstGeom>
          <a:solidFill>
            <a:srgbClr val="3B7CFF"/>
          </a:solidFill>
          <a:ln w="12700" algn="ctr">
            <a:solidFill>
              <a:srgbClr val="C4DFF8"/>
            </a:solidFill>
            <a:round/>
            <a:headEnd/>
            <a:tailEnd/>
          </a:ln>
          <a:effectLst>
            <a:outerShdw dist="56796" dir="1593903" algn="ctr" rotWithShape="0">
              <a:srgbClr val="CDD2FF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15392" name="Text Box 32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536950" y="3248025"/>
            <a:ext cx="4006850" cy="13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0800" rIns="0" bIns="10800" anchor="ctr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ru-RU" sz="1300">
                <a:solidFill>
                  <a:srgbClr val="000099"/>
                </a:solidFill>
              </a:rPr>
              <a:t>Сети отдела, сети кампуса и корпоративные сети</a:t>
            </a:r>
          </a:p>
        </p:txBody>
      </p:sp>
      <p:sp>
        <p:nvSpPr>
          <p:cNvPr id="15395" name="Text Box 35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798888" y="2924175"/>
            <a:ext cx="1677987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0800" rIns="0" bIns="10800" anchor="ctr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ru-RU" sz="1300">
                <a:solidFill>
                  <a:srgbClr val="000099"/>
                </a:solidFill>
              </a:rPr>
              <a:t>Корпоративная ЛВС</a:t>
            </a:r>
          </a:p>
        </p:txBody>
      </p:sp>
      <p:sp>
        <p:nvSpPr>
          <p:cNvPr id="15397" name="Oval 37"/>
          <p:cNvSpPr>
            <a:spLocks noChangeArrowheads="1"/>
          </p:cNvSpPr>
          <p:nvPr/>
        </p:nvSpPr>
        <p:spPr bwMode="auto">
          <a:xfrm>
            <a:off x="3375025" y="2913063"/>
            <a:ext cx="147638" cy="147637"/>
          </a:xfrm>
          <a:prstGeom prst="ellipse">
            <a:avLst/>
          </a:prstGeom>
          <a:solidFill>
            <a:srgbClr val="0558FF"/>
          </a:solidFill>
          <a:ln w="12700" algn="ctr">
            <a:solidFill>
              <a:srgbClr val="C4DFF8"/>
            </a:solidFill>
            <a:round/>
            <a:headEnd/>
            <a:tailEnd/>
          </a:ln>
          <a:effectLst>
            <a:outerShdw dist="56796" dir="1593903" algn="ctr" rotWithShape="0">
              <a:srgbClr val="CDD2FF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15398" name="Oval 38"/>
          <p:cNvSpPr>
            <a:spLocks noChangeArrowheads="1"/>
          </p:cNvSpPr>
          <p:nvPr/>
        </p:nvSpPr>
        <p:spPr bwMode="auto">
          <a:xfrm>
            <a:off x="3082925" y="3236913"/>
            <a:ext cx="158750" cy="138112"/>
          </a:xfrm>
          <a:prstGeom prst="ellipse">
            <a:avLst/>
          </a:prstGeom>
          <a:solidFill>
            <a:srgbClr val="0558FF"/>
          </a:solidFill>
          <a:ln w="12700" algn="ctr">
            <a:solidFill>
              <a:srgbClr val="C4DFF8"/>
            </a:solidFill>
            <a:round/>
            <a:headEnd/>
            <a:tailEnd/>
          </a:ln>
          <a:effectLst>
            <a:outerShdw dist="56796" dir="1593903" algn="ctr" rotWithShape="0">
              <a:srgbClr val="CDD2FF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15399" name="Text Box 3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141663" y="3524250"/>
            <a:ext cx="4887912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ru-RU" sz="1300">
                <a:solidFill>
                  <a:srgbClr val="000099"/>
                </a:solidFill>
              </a:rPr>
              <a:t>Телекоммуникационные средства для связи удалённых ЛВС</a:t>
            </a:r>
          </a:p>
        </p:txBody>
      </p:sp>
      <p:sp>
        <p:nvSpPr>
          <p:cNvPr id="15400" name="Text Box 4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590800" y="3838575"/>
            <a:ext cx="3609975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0800" rIns="0" bIns="10800" anchor="ctr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ru-RU" sz="1300">
                <a:solidFill>
                  <a:srgbClr val="000099"/>
                </a:solidFill>
              </a:rPr>
              <a:t>Примеры глобальной связи удалённых ЛВС</a:t>
            </a:r>
          </a:p>
        </p:txBody>
      </p:sp>
      <p:pic>
        <p:nvPicPr>
          <p:cNvPr id="15406" name="Picture 46" descr="подключение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276850"/>
            <a:ext cx="8096250" cy="1581150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15403" name="WordArt 43"/>
          <p:cNvSpPr>
            <a:spLocks noChangeArrowheads="1" noChangeShapeType="1" noTextEdit="1"/>
          </p:cNvSpPr>
          <p:nvPr/>
        </p:nvSpPr>
        <p:spPr bwMode="auto">
          <a:xfrm>
            <a:off x="5780088" y="5937250"/>
            <a:ext cx="2093912" cy="2730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ru-RU" sz="3600" kern="1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6600"/>
                    </a:gs>
                    <a:gs pos="100000">
                      <a:srgbClr val="CC0000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ЛВС - локальная</a:t>
            </a:r>
          </a:p>
          <a:p>
            <a:pPr algn="r"/>
            <a:r>
              <a:rPr lang="ru-RU" sz="3600" kern="1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6600"/>
                    </a:gs>
                    <a:gs pos="100000">
                      <a:srgbClr val="CC0000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вычислительная сеть</a:t>
            </a:r>
          </a:p>
        </p:txBody>
      </p:sp>
      <p:sp>
        <p:nvSpPr>
          <p:cNvPr id="15378" name="WordArt 18"/>
          <p:cNvSpPr>
            <a:spLocks noChangeArrowheads="1" noChangeShapeType="1" noTextEdit="1"/>
          </p:cNvSpPr>
          <p:nvPr/>
        </p:nvSpPr>
        <p:spPr bwMode="auto">
          <a:xfrm>
            <a:off x="4999038" y="417513"/>
            <a:ext cx="3792537" cy="5286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Содержание</a:t>
            </a:r>
          </a:p>
        </p:txBody>
      </p:sp>
      <p:sp>
        <p:nvSpPr>
          <p:cNvPr id="15393" name="Oval 33"/>
          <p:cNvSpPr>
            <a:spLocks noChangeArrowheads="1"/>
          </p:cNvSpPr>
          <p:nvPr/>
        </p:nvSpPr>
        <p:spPr bwMode="auto">
          <a:xfrm>
            <a:off x="1804988" y="3798888"/>
            <a:ext cx="139700" cy="147637"/>
          </a:xfrm>
          <a:prstGeom prst="ellipse">
            <a:avLst/>
          </a:prstGeom>
          <a:gradFill rotWithShape="0"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1"/>
          </a:gradFill>
          <a:ln w="12700" algn="ctr">
            <a:solidFill>
              <a:srgbClr val="C4DFF8"/>
            </a:solidFill>
            <a:round/>
            <a:headEnd/>
            <a:tailEnd/>
          </a:ln>
          <a:effectLst>
            <a:outerShdw dist="56796" dir="1593903" algn="ctr" rotWithShape="0">
              <a:srgbClr val="CDD2FF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15386" name="Oval 26"/>
          <p:cNvSpPr>
            <a:spLocks noChangeArrowheads="1"/>
          </p:cNvSpPr>
          <p:nvPr/>
        </p:nvSpPr>
        <p:spPr bwMode="auto">
          <a:xfrm>
            <a:off x="2651125" y="3532188"/>
            <a:ext cx="138113" cy="138112"/>
          </a:xfrm>
          <a:prstGeom prst="ellipse">
            <a:avLst/>
          </a:prstGeom>
          <a:solidFill>
            <a:srgbClr val="0047D6"/>
          </a:solidFill>
          <a:ln w="12700" algn="ctr">
            <a:solidFill>
              <a:srgbClr val="C4DFF8"/>
            </a:solidFill>
            <a:round/>
            <a:headEnd/>
            <a:tailEnd/>
          </a:ln>
          <a:effectLst>
            <a:outerShdw dist="56796" dir="1593903" algn="ctr" rotWithShape="0">
              <a:srgbClr val="CDD2FF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15413" name="Rectangle 53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414" name="Oval 54"/>
          <p:cNvSpPr>
            <a:spLocks noChangeArrowheads="1"/>
          </p:cNvSpPr>
          <p:nvPr/>
        </p:nvSpPr>
        <p:spPr bwMode="auto">
          <a:xfrm>
            <a:off x="3121025" y="1160463"/>
            <a:ext cx="125413" cy="109537"/>
          </a:xfrm>
          <a:prstGeom prst="ellipse">
            <a:avLst/>
          </a:prstGeom>
          <a:solidFill>
            <a:srgbClr val="B7CFFF"/>
          </a:solidFill>
          <a:ln w="12700" algn="ctr">
            <a:solidFill>
              <a:srgbClr val="C4DFF8"/>
            </a:solidFill>
            <a:round/>
            <a:headEnd/>
            <a:tailEnd/>
          </a:ln>
          <a:effectLst>
            <a:outerShdw dist="56796" dir="1593903" algn="ctr" rotWithShape="0">
              <a:srgbClr val="CDD2FF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15417" name="Rectangle 57"/>
          <p:cNvSpPr>
            <a:spLocks noChangeArrowheads="1"/>
          </p:cNvSpPr>
          <p:nvPr/>
        </p:nvSpPr>
        <p:spPr bwMode="auto">
          <a:xfrm>
            <a:off x="933450" y="0"/>
            <a:ext cx="885825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418" name="WordArt 58"/>
          <p:cNvSpPr>
            <a:spLocks noChangeArrowheads="1" noChangeShapeType="1" noTextEdit="1"/>
          </p:cNvSpPr>
          <p:nvPr/>
        </p:nvSpPr>
        <p:spPr bwMode="auto">
          <a:xfrm>
            <a:off x="4541838" y="5499100"/>
            <a:ext cx="3389312" cy="225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r"/>
            <a:r>
              <a:rPr lang="en-US" sz="3600" kern="10">
                <a:ln w="12700">
                  <a:solidFill>
                    <a:srgbClr val="FF6600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FF6600"/>
                    </a:gs>
                    <a:gs pos="100000">
                      <a:srgbClr val="CC0000"/>
                    </a:gs>
                  </a:gsLst>
                  <a:path path="rect">
                    <a:fillToRect l="100000" b="100000"/>
                  </a:path>
                </a:gradFill>
                <a:effectLst>
                  <a:outerShdw dist="28398" dir="1593903" algn="ctr" rotWithShape="0">
                    <a:schemeClr val="tx1"/>
                  </a:outerShdw>
                </a:effectLst>
                <a:latin typeface="Century Gothic"/>
              </a:rPr>
              <a:t>LAN - Local Area Network</a:t>
            </a:r>
            <a:endParaRPr lang="ru-RU" sz="3600" kern="10">
              <a:ln w="12700">
                <a:solidFill>
                  <a:srgbClr val="FF6600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FF6600"/>
                  </a:gs>
                  <a:gs pos="100000">
                    <a:srgbClr val="CC0000"/>
                  </a:gs>
                </a:gsLst>
                <a:path path="rect">
                  <a:fillToRect l="100000" b="100000"/>
                </a:path>
              </a:gradFill>
              <a:effectLst>
                <a:outerShdw dist="28398" dir="1593903" algn="ctr" rotWithShape="0">
                  <a:schemeClr val="tx1"/>
                </a:outerShdw>
              </a:effectLst>
              <a:latin typeface="Century Gothic"/>
            </a:endParaRPr>
          </a:p>
        </p:txBody>
      </p:sp>
      <p:sp>
        <p:nvSpPr>
          <p:cNvPr id="15419" name="Oval 59"/>
          <p:cNvSpPr>
            <a:spLocks noChangeArrowheads="1"/>
          </p:cNvSpPr>
          <p:nvPr/>
        </p:nvSpPr>
        <p:spPr bwMode="auto">
          <a:xfrm>
            <a:off x="3502025" y="1684338"/>
            <a:ext cx="158750" cy="138112"/>
          </a:xfrm>
          <a:prstGeom prst="ellipse">
            <a:avLst/>
          </a:prstGeom>
          <a:solidFill>
            <a:schemeClr val="folHlink"/>
          </a:solidFill>
          <a:ln w="12700" algn="ctr">
            <a:solidFill>
              <a:srgbClr val="C4DFF8"/>
            </a:solidFill>
            <a:round/>
            <a:headEnd/>
            <a:tailEnd/>
          </a:ln>
          <a:effectLst>
            <a:outerShdw dist="56796" dir="1593903" algn="ctr" rotWithShape="0">
              <a:srgbClr val="CDD2FF"/>
            </a:outerShdw>
          </a:effectLst>
        </p:spPr>
        <p:txBody>
          <a:bodyPr wrap="none"/>
          <a:lstStyle/>
          <a:p>
            <a:endParaRPr lang="ru-RU"/>
          </a:p>
        </p:txBody>
      </p:sp>
      <p:sp>
        <p:nvSpPr>
          <p:cNvPr id="15420" name="Text Box 60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3897313" y="1676400"/>
            <a:ext cx="2751137" cy="13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ru-RU" sz="1300">
                <a:solidFill>
                  <a:srgbClr val="000099"/>
                </a:solidFill>
              </a:rPr>
              <a:t>Аппаратные составляющие ЛВС</a:t>
            </a:r>
          </a:p>
        </p:txBody>
      </p:sp>
      <p:sp>
        <p:nvSpPr>
          <p:cNvPr id="15421" name="Text Box 61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4029075" y="2238375"/>
            <a:ext cx="28194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0800" rIns="0" bIns="10800" anchor="ctr"/>
          <a:lstStyle/>
          <a:p>
            <a:pPr>
              <a:lnSpc>
                <a:spcPct val="110000"/>
              </a:lnSpc>
              <a:buFont typeface="Wingdings" pitchFamily="2" charset="2"/>
              <a:buNone/>
            </a:pPr>
            <a:r>
              <a:rPr lang="ru-RU" sz="1300">
                <a:solidFill>
                  <a:srgbClr val="000099"/>
                </a:solidFill>
              </a:rPr>
              <a:t>Одноранговые и двуранговые ЛВС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5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9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9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10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9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9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9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5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9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15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5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1" grpId="0"/>
      <p:bldP spid="15382" grpId="0"/>
      <p:bldP spid="15383" grpId="0"/>
      <p:bldP spid="15388" grpId="0"/>
      <p:bldP spid="15392" grpId="0"/>
      <p:bldP spid="15395" grpId="0"/>
      <p:bldP spid="15399" grpId="0"/>
      <p:bldP spid="15400" grpId="0"/>
      <p:bldP spid="15378" grpId="0" animBg="1"/>
      <p:bldP spid="15420" grpId="0"/>
      <p:bldP spid="154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891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5638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89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5638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7918" name="Picture 30" descr="подключ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48175" y="5940425"/>
            <a:ext cx="4695825" cy="917575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37916" name="WordArt 28"/>
          <p:cNvSpPr>
            <a:spLocks noChangeArrowheads="1" noChangeShapeType="1" noTextEdit="1"/>
          </p:cNvSpPr>
          <p:nvPr/>
        </p:nvSpPr>
        <p:spPr bwMode="auto">
          <a:xfrm>
            <a:off x="3417888" y="727075"/>
            <a:ext cx="5456237" cy="33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Появление локальной сети</a:t>
            </a:r>
          </a:p>
        </p:txBody>
      </p:sp>
      <p:pic>
        <p:nvPicPr>
          <p:cNvPr id="37920" name="Picture 32" descr="за клавой_полоса"/>
          <p:cNvPicPr>
            <a:picLocks noChangeAspect="1" noChangeArrowheads="1"/>
          </p:cNvPicPr>
          <p:nvPr/>
        </p:nvPicPr>
        <p:blipFill>
          <a:blip r:embed="rId3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37924" name="Line 36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7925" name="Text Box 37"/>
          <p:cNvSpPr txBox="1">
            <a:spLocks noChangeArrowheads="1"/>
          </p:cNvSpPr>
          <p:nvPr/>
        </p:nvSpPr>
        <p:spPr bwMode="auto">
          <a:xfrm>
            <a:off x="428625" y="1352550"/>
            <a:ext cx="8201025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>
                <a:latin typeface="Century Gothic" pitchFamily="34" charset="0"/>
              </a:rPr>
              <a:t>Около 20 лет назад учреждения стали объединять компьютеры в сети для совместной обработки информации. </a:t>
            </a:r>
          </a:p>
        </p:txBody>
      </p:sp>
      <p:sp>
        <p:nvSpPr>
          <p:cNvPr id="37930" name="Text Box 42"/>
          <p:cNvSpPr txBox="1">
            <a:spLocks noChangeArrowheads="1"/>
          </p:cNvSpPr>
          <p:nvPr/>
        </p:nvSpPr>
        <p:spPr bwMode="auto">
          <a:xfrm>
            <a:off x="4867275" y="2562225"/>
            <a:ext cx="4152900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>
                <a:latin typeface="Century Gothic" pitchFamily="34" charset="0"/>
              </a:rPr>
              <a:t>Появление компьютерных сетей позволило ускорить обмен информацией между пользователями и более эффективно использовать компьютерную технику. </a:t>
            </a:r>
          </a:p>
        </p:txBody>
      </p:sp>
      <p:sp>
        <p:nvSpPr>
          <p:cNvPr id="37932" name="Rectangle 44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39" name="Rectangle 51"/>
          <p:cNvSpPr>
            <a:spLocks noChangeArrowheads="1"/>
          </p:cNvSpPr>
          <p:nvPr/>
        </p:nvSpPr>
        <p:spPr bwMode="auto">
          <a:xfrm>
            <a:off x="0" y="2682875"/>
            <a:ext cx="4048125" cy="2408238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7940" name="Picture 52" descr="LAN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638" y="2851150"/>
            <a:ext cx="3630612" cy="2054225"/>
          </a:xfrm>
          <a:prstGeom prst="rect">
            <a:avLst/>
          </a:prstGeom>
          <a:noFill/>
          <a:ln w="9525">
            <a:solidFill>
              <a:srgbClr val="6699FF"/>
            </a:solidFill>
            <a:miter lim="800000"/>
            <a:headEnd/>
            <a:tailEnd/>
          </a:ln>
        </p:spPr>
      </p:pic>
      <p:sp>
        <p:nvSpPr>
          <p:cNvPr id="37941" name="Rectangle 53"/>
          <p:cNvSpPr>
            <a:spLocks noChangeArrowheads="1"/>
          </p:cNvSpPr>
          <p:nvPr/>
        </p:nvSpPr>
        <p:spPr bwMode="auto">
          <a:xfrm>
            <a:off x="965200" y="3698875"/>
            <a:ext cx="2955925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200" b="1">
                <a:latin typeface="Century Gothic" pitchFamily="34" charset="0"/>
              </a:rPr>
              <a:t>Локальная   сеть</a:t>
            </a:r>
            <a:endParaRPr lang="ru-RU" sz="1200" b="1"/>
          </a:p>
        </p:txBody>
      </p:sp>
      <p:sp>
        <p:nvSpPr>
          <p:cNvPr id="37942" name="Text Box 54"/>
          <p:cNvSpPr txBox="1">
            <a:spLocks noChangeArrowheads="1"/>
          </p:cNvSpPr>
          <p:nvPr/>
        </p:nvSpPr>
        <p:spPr bwMode="auto">
          <a:xfrm>
            <a:off x="682625" y="4743450"/>
            <a:ext cx="1219200" cy="231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sz="900">
                <a:solidFill>
                  <a:schemeClr val="tx2"/>
                </a:solidFill>
              </a:rPr>
              <a:t>Файл-сервер</a:t>
            </a:r>
            <a:endParaRPr lang="ru-RU" sz="800">
              <a:solidFill>
                <a:schemeClr val="tx2"/>
              </a:solidFill>
            </a:endParaRPr>
          </a:p>
        </p:txBody>
      </p:sp>
      <p:sp>
        <p:nvSpPr>
          <p:cNvPr id="37947" name="AutoShape 59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48" name="AutoShape 6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7951" name="AutoShape 63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7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9941" name="Picture 5" descr="подключ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8700" y="6016625"/>
            <a:ext cx="4305300" cy="841375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39942" name="WordArt 6"/>
          <p:cNvSpPr>
            <a:spLocks noChangeArrowheads="1" noChangeShapeType="1" noTextEdit="1"/>
          </p:cNvSpPr>
          <p:nvPr/>
        </p:nvSpPr>
        <p:spPr bwMode="auto">
          <a:xfrm>
            <a:off x="2989263" y="727075"/>
            <a:ext cx="5884862" cy="35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Локальная сеть: определение</a:t>
            </a:r>
          </a:p>
        </p:txBody>
      </p:sp>
      <p:pic>
        <p:nvPicPr>
          <p:cNvPr id="39943" name="Picture 7" descr="за клавой_полоса"/>
          <p:cNvPicPr>
            <a:picLocks noChangeAspect="1" noChangeArrowheads="1"/>
          </p:cNvPicPr>
          <p:nvPr/>
        </p:nvPicPr>
        <p:blipFill>
          <a:blip r:embed="rId3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39944" name="Rectangle 8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495300" y="1552575"/>
            <a:ext cx="5038725" cy="174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1500"/>
              <a:t>Локальная вычислительная сеть (ЛВС) – это сеть, объединяющая</a:t>
            </a:r>
            <a:r>
              <a:rPr lang="ru-RU" sz="1500" b="1"/>
              <a:t> </a:t>
            </a:r>
            <a:r>
              <a:rPr lang="ru-RU" sz="1500"/>
              <a:t>компьютеры</a:t>
            </a:r>
            <a:r>
              <a:rPr lang="ru-RU" sz="1500" b="1"/>
              <a:t> </a:t>
            </a:r>
            <a:r>
              <a:rPr lang="ru-RU" sz="1500"/>
              <a:t>на</a:t>
            </a:r>
            <a:r>
              <a:rPr lang="ru-RU" sz="1500" b="1"/>
              <a:t> </a:t>
            </a:r>
            <a:r>
              <a:rPr lang="ru-RU" sz="1500"/>
              <a:t>небольшой территории – внутри одного помещения, этажа, здания или группы компактно расположенных зданий.  </a:t>
            </a:r>
            <a:endParaRPr lang="en-US" sz="700"/>
          </a:p>
          <a:p>
            <a:pPr>
              <a:lnSpc>
                <a:spcPct val="14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1500"/>
              <a:t>Территориально может распространяться до 1-2 км. </a:t>
            </a:r>
          </a:p>
        </p:txBody>
      </p:sp>
      <p:sp>
        <p:nvSpPr>
          <p:cNvPr id="39952" name="Rectangle 16"/>
          <p:cNvSpPr>
            <a:spLocks noChangeArrowheads="1"/>
          </p:cNvSpPr>
          <p:nvPr/>
        </p:nvSpPr>
        <p:spPr bwMode="auto">
          <a:xfrm>
            <a:off x="5572125" y="1768475"/>
            <a:ext cx="3333750" cy="2865438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54" name="AutoShape 18"/>
          <p:cNvSpPr>
            <a:spLocks noChangeArrowheads="1"/>
          </p:cNvSpPr>
          <p:nvPr/>
        </p:nvSpPr>
        <p:spPr bwMode="auto">
          <a:xfrm>
            <a:off x="981075" y="3924300"/>
            <a:ext cx="4362450" cy="838200"/>
          </a:xfrm>
          <a:prstGeom prst="wedgeRectCallout">
            <a:avLst>
              <a:gd name="adj1" fmla="val 58444"/>
              <a:gd name="adj2" fmla="val 8713"/>
            </a:avLst>
          </a:prstGeom>
          <a:solidFill>
            <a:srgbClr val="99CCFF">
              <a:alpha val="47000"/>
            </a:srgbClr>
          </a:solidFill>
          <a:ln w="1270" algn="ctr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lIns="126000" rIns="54000" anchor="ctr"/>
          <a:lstStyle/>
          <a:p>
            <a:pPr>
              <a:lnSpc>
                <a:spcPct val="120000"/>
              </a:lnSpc>
            </a:pPr>
            <a:r>
              <a:rPr lang="ru-RU" sz="1500"/>
              <a:t>Для названия "локальная сеть" используют </a:t>
            </a:r>
            <a:r>
              <a:rPr lang="en-US" sz="1500"/>
              <a:t/>
            </a:r>
            <a:br>
              <a:rPr lang="en-US" sz="1500"/>
            </a:br>
            <a:r>
              <a:rPr lang="ru-RU" sz="1500"/>
              <a:t>и английский термин </a:t>
            </a:r>
            <a:r>
              <a:rPr lang="en-US" sz="1500"/>
              <a:t>LAN - Local Area Network</a:t>
            </a:r>
            <a:endParaRPr lang="ru-RU" sz="1500"/>
          </a:p>
        </p:txBody>
      </p:sp>
      <p:sp>
        <p:nvSpPr>
          <p:cNvPr id="39960" name="Rectangle 24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9964" name="Picture 28" descr="офис-сеть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76925" y="1938338"/>
            <a:ext cx="3267075" cy="2505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9965" name="Text Box 29"/>
          <p:cNvSpPr txBox="1">
            <a:spLocks noChangeArrowheads="1"/>
          </p:cNvSpPr>
          <p:nvPr/>
        </p:nvSpPr>
        <p:spPr bwMode="auto">
          <a:xfrm>
            <a:off x="5695950" y="4248150"/>
            <a:ext cx="742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333399"/>
                </a:solidFill>
              </a:rPr>
              <a:t>LAN</a:t>
            </a:r>
            <a:endParaRPr lang="ru-RU">
              <a:solidFill>
                <a:srgbClr val="333399"/>
              </a:solidFill>
            </a:endParaRPr>
          </a:p>
        </p:txBody>
      </p:sp>
      <p:sp>
        <p:nvSpPr>
          <p:cNvPr id="39967" name="Text Box 31"/>
          <p:cNvSpPr txBox="1">
            <a:spLocks noChangeArrowheads="1"/>
          </p:cNvSpPr>
          <p:nvPr/>
        </p:nvSpPr>
        <p:spPr bwMode="auto">
          <a:xfrm>
            <a:off x="533400" y="4867275"/>
            <a:ext cx="72485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4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ru-RU" sz="1500"/>
              <a:t>Локальная сеть позволяет </a:t>
            </a:r>
            <a:r>
              <a:rPr lang="ru-RU" sz="1500">
                <a:solidFill>
                  <a:srgbClr val="333399"/>
                </a:solidFill>
              </a:rPr>
              <a:t>совместно использовать ресурсы компьютеров</a:t>
            </a:r>
            <a:r>
              <a:rPr lang="ru-RU" sz="1500"/>
              <a:t>, которые в данный момент подключены к сети.</a:t>
            </a:r>
          </a:p>
        </p:txBody>
      </p:sp>
      <p:grpSp>
        <p:nvGrpSpPr>
          <p:cNvPr id="39968" name="Group 32"/>
          <p:cNvGrpSpPr>
            <a:grpSpLocks/>
          </p:cNvGrpSpPr>
          <p:nvPr/>
        </p:nvGrpSpPr>
        <p:grpSpPr bwMode="auto">
          <a:xfrm>
            <a:off x="309563" y="219075"/>
            <a:ext cx="746125" cy="571500"/>
            <a:chOff x="4774" y="136"/>
            <a:chExt cx="986" cy="719"/>
          </a:xfrm>
        </p:grpSpPr>
        <p:sp>
          <p:nvSpPr>
            <p:cNvPr id="39969" name="Freeform 33"/>
            <p:cNvSpPr>
              <a:spLocks/>
            </p:cNvSpPr>
            <p:nvPr/>
          </p:nvSpPr>
          <p:spPr bwMode="auto">
            <a:xfrm>
              <a:off x="5468" y="318"/>
              <a:ext cx="292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9970" name="Freeform 34"/>
            <p:cNvSpPr>
              <a:spLocks/>
            </p:cNvSpPr>
            <p:nvPr/>
          </p:nvSpPr>
          <p:spPr bwMode="auto">
            <a:xfrm>
              <a:off x="4774" y="336"/>
              <a:ext cx="381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39971" name="Picture 35" descr="3 ПК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DFFFE"/>
                </a:clrFrom>
                <a:clrTo>
                  <a:srgbClr val="FDFFFE">
                    <a:alpha val="0"/>
                  </a:srgbClr>
                </a:clrTo>
              </a:clrChange>
            </a:blip>
            <a:srcRect l="58496" t="14703" r="5969" b="46989"/>
            <a:stretch>
              <a:fillRect/>
            </a:stretch>
          </p:blipFill>
          <p:spPr bwMode="auto">
            <a:xfrm>
              <a:off x="4774" y="136"/>
              <a:ext cx="893" cy="719"/>
            </a:xfrm>
            <a:prstGeom prst="rect">
              <a:avLst/>
            </a:prstGeom>
            <a:noFill/>
          </p:spPr>
        </p:pic>
      </p:grpSp>
      <p:sp>
        <p:nvSpPr>
          <p:cNvPr id="39974" name="AutoShape 3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75" name="AutoShape 3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9976" name="AutoShape 40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110" name="WordArt 6"/>
          <p:cNvSpPr>
            <a:spLocks noChangeArrowheads="1" noChangeShapeType="1" noTextEdit="1"/>
          </p:cNvSpPr>
          <p:nvPr/>
        </p:nvSpPr>
        <p:spPr bwMode="auto">
          <a:xfrm>
            <a:off x="3265488" y="736600"/>
            <a:ext cx="5608637" cy="412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Администрирование ЛВС</a:t>
            </a:r>
          </a:p>
        </p:txBody>
      </p:sp>
      <p:pic>
        <p:nvPicPr>
          <p:cNvPr id="47111" name="Picture 7" descr="за клавой_полоса"/>
          <p:cNvPicPr>
            <a:picLocks noChangeAspect="1" noChangeArrowheads="1"/>
          </p:cNvPicPr>
          <p:nvPr/>
        </p:nvPicPr>
        <p:blipFill>
          <a:blip r:embed="rId2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47114" name="Line 10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168" name="AutoShape 64"/>
          <p:cNvSpPr>
            <a:spLocks noChangeArrowheads="1"/>
          </p:cNvSpPr>
          <p:nvPr/>
        </p:nvSpPr>
        <p:spPr bwMode="auto">
          <a:xfrm>
            <a:off x="0" y="2120900"/>
            <a:ext cx="3963988" cy="2489200"/>
          </a:xfrm>
          <a:prstGeom prst="roundRect">
            <a:avLst>
              <a:gd name="adj" fmla="val 0"/>
            </a:avLst>
          </a:prstGeom>
          <a:solidFill>
            <a:srgbClr val="99CCFF">
              <a:alpha val="39999"/>
            </a:srgbClr>
          </a:solidFill>
          <a:ln w="9525" algn="ctr">
            <a:solidFill>
              <a:srgbClr val="0099CC"/>
            </a:solidFill>
            <a:round/>
            <a:headEnd/>
            <a:tailEnd/>
          </a:ln>
          <a:effectLst/>
        </p:spPr>
        <p:txBody>
          <a:bodyPr lIns="54000" tIns="10800" rIns="54000"/>
          <a:lstStyle/>
          <a:p>
            <a:pPr marL="88900">
              <a:lnSpc>
                <a:spcPct val="130000"/>
              </a:lnSpc>
            </a:pPr>
            <a:endParaRPr lang="ru-RU" sz="1400"/>
          </a:p>
        </p:txBody>
      </p:sp>
      <p:pic>
        <p:nvPicPr>
          <p:cNvPr id="47169" name="Picture 65" descr="Администр-е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2288" y="2395538"/>
            <a:ext cx="3105150" cy="2105025"/>
          </a:xfrm>
          <a:prstGeom prst="rect">
            <a:avLst/>
          </a:prstGeom>
          <a:noFill/>
        </p:spPr>
      </p:pic>
      <p:sp>
        <p:nvSpPr>
          <p:cNvPr id="47170" name="Text Box 66"/>
          <p:cNvSpPr txBox="1">
            <a:spLocks noChangeArrowheads="1"/>
          </p:cNvSpPr>
          <p:nvPr/>
        </p:nvSpPr>
        <p:spPr bwMode="auto">
          <a:xfrm>
            <a:off x="319088" y="1211263"/>
            <a:ext cx="86582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ru-RU" sz="1500"/>
              <a:t>Большой ЛВС управляет </a:t>
            </a:r>
            <a:r>
              <a:rPr lang="ru-RU" sz="1500">
                <a:solidFill>
                  <a:srgbClr val="333399"/>
                </a:solidFill>
              </a:rPr>
              <a:t>системный администратор</a:t>
            </a:r>
            <a:r>
              <a:rPr lang="ru-RU" sz="1500"/>
              <a:t>. Он устанавливает степень доступности ресурсов, определяет пароли доступа к ресурсам, права пользователей. </a:t>
            </a:r>
          </a:p>
        </p:txBody>
      </p:sp>
      <p:sp>
        <p:nvSpPr>
          <p:cNvPr id="47171" name="AutoShape 67"/>
          <p:cNvSpPr>
            <a:spLocks noChangeArrowheads="1"/>
          </p:cNvSpPr>
          <p:nvPr/>
        </p:nvSpPr>
        <p:spPr bwMode="auto">
          <a:xfrm>
            <a:off x="384175" y="4756150"/>
            <a:ext cx="8759825" cy="1089025"/>
          </a:xfrm>
          <a:prstGeom prst="roundRect">
            <a:avLst>
              <a:gd name="adj" fmla="val 0"/>
            </a:avLst>
          </a:prstGeom>
          <a:solidFill>
            <a:srgbClr val="FFCC00">
              <a:alpha val="10001"/>
            </a:srgbClr>
          </a:solidFill>
          <a:ln w="31750" algn="ctr">
            <a:solidFill>
              <a:srgbClr val="FFCC66"/>
            </a:solidFill>
            <a:round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lnSpc>
                <a:spcPct val="130000"/>
              </a:lnSpc>
            </a:pPr>
            <a:r>
              <a:rPr lang="ru-RU" sz="1400">
                <a:solidFill>
                  <a:schemeClr val="tx2"/>
                </a:solidFill>
              </a:rPr>
              <a:t>Совокупность приёмов разделения и ограничения прав участников сети называют </a:t>
            </a:r>
            <a:r>
              <a:rPr lang="ru-RU" sz="1500">
                <a:solidFill>
                  <a:srgbClr val="3333CC"/>
                </a:solidFill>
              </a:rPr>
              <a:t>политикой сети</a:t>
            </a:r>
            <a:r>
              <a:rPr lang="ru-RU" sz="1500">
                <a:solidFill>
                  <a:srgbClr val="333399"/>
                </a:solidFill>
              </a:rPr>
              <a:t>. </a:t>
            </a:r>
          </a:p>
          <a:p>
            <a:pPr>
              <a:lnSpc>
                <a:spcPct val="130000"/>
              </a:lnSpc>
            </a:pPr>
            <a:r>
              <a:rPr lang="ru-RU" sz="1400">
                <a:solidFill>
                  <a:schemeClr val="tx2"/>
                </a:solidFill>
              </a:rPr>
              <a:t>Управление сетевыми политиками (их может быть несколько в сети) – </a:t>
            </a:r>
            <a:r>
              <a:rPr lang="ru-RU" sz="1500">
                <a:solidFill>
                  <a:srgbClr val="3333CC"/>
                </a:solidFill>
              </a:rPr>
              <a:t>администрирование сети</a:t>
            </a:r>
            <a:r>
              <a:rPr lang="ru-RU" sz="1500">
                <a:solidFill>
                  <a:srgbClr val="333399"/>
                </a:solidFill>
              </a:rPr>
              <a:t>. </a:t>
            </a:r>
          </a:p>
          <a:p>
            <a:pPr>
              <a:lnSpc>
                <a:spcPct val="130000"/>
              </a:lnSpc>
            </a:pPr>
            <a:r>
              <a:rPr lang="ru-RU" sz="1400">
                <a:solidFill>
                  <a:schemeClr val="tx2"/>
                </a:solidFill>
              </a:rPr>
              <a:t>Лицо, управляющее организацией работы участников ЛВС - </a:t>
            </a:r>
            <a:r>
              <a:rPr lang="ru-RU" sz="1500">
                <a:solidFill>
                  <a:srgbClr val="3333CC"/>
                </a:solidFill>
              </a:rPr>
              <a:t>системный администратор</a:t>
            </a:r>
          </a:p>
        </p:txBody>
      </p:sp>
      <p:sp>
        <p:nvSpPr>
          <p:cNvPr id="47172" name="Text Box 68"/>
          <p:cNvSpPr txBox="1">
            <a:spLocks noChangeArrowheads="1"/>
          </p:cNvSpPr>
          <p:nvPr/>
        </p:nvSpPr>
        <p:spPr bwMode="auto">
          <a:xfrm>
            <a:off x="331788" y="2303463"/>
            <a:ext cx="1066800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sz="1000" b="1">
                <a:solidFill>
                  <a:srgbClr val="A50021"/>
                </a:solidFill>
                <a:latin typeface="Century Gothic" pitchFamily="34" charset="0"/>
              </a:rPr>
              <a:t>Администратор</a:t>
            </a:r>
          </a:p>
        </p:txBody>
      </p:sp>
      <p:sp>
        <p:nvSpPr>
          <p:cNvPr id="47173" name="Text Box 69"/>
          <p:cNvSpPr txBox="1">
            <a:spLocks noChangeArrowheads="1"/>
          </p:cNvSpPr>
          <p:nvPr/>
        </p:nvSpPr>
        <p:spPr bwMode="auto">
          <a:xfrm>
            <a:off x="1973263" y="2522538"/>
            <a:ext cx="1130300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sz="900">
                <a:solidFill>
                  <a:srgbClr val="000066"/>
                </a:solidFill>
                <a:latin typeface="Century Gothic" pitchFamily="34" charset="0"/>
              </a:rPr>
              <a:t>Пользователи  ЛВС</a:t>
            </a:r>
          </a:p>
        </p:txBody>
      </p:sp>
      <p:sp>
        <p:nvSpPr>
          <p:cNvPr id="47174" name="Text Box 70"/>
          <p:cNvSpPr txBox="1">
            <a:spLocks noChangeArrowheads="1"/>
          </p:cNvSpPr>
          <p:nvPr/>
        </p:nvSpPr>
        <p:spPr bwMode="auto">
          <a:xfrm rot="-1111418">
            <a:off x="1905000" y="3606800"/>
            <a:ext cx="1265238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Внешняя сеть</a:t>
            </a:r>
          </a:p>
        </p:txBody>
      </p:sp>
      <p:sp>
        <p:nvSpPr>
          <p:cNvPr id="47175" name="Text Box 71"/>
          <p:cNvSpPr txBox="1">
            <a:spLocks noChangeArrowheads="1"/>
          </p:cNvSpPr>
          <p:nvPr/>
        </p:nvSpPr>
        <p:spPr bwMode="auto">
          <a:xfrm>
            <a:off x="563563" y="3086100"/>
            <a:ext cx="842962" cy="17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ru-RU" sz="1000" b="1">
                <a:solidFill>
                  <a:srgbClr val="A50021"/>
                </a:solidFill>
                <a:latin typeface="Century Gothic" pitchFamily="34" charset="0"/>
              </a:rPr>
              <a:t>Настройки</a:t>
            </a:r>
            <a:br>
              <a:rPr lang="ru-RU" sz="1000" b="1">
                <a:solidFill>
                  <a:srgbClr val="A50021"/>
                </a:solidFill>
                <a:latin typeface="Century Gothic" pitchFamily="34" charset="0"/>
              </a:rPr>
            </a:br>
            <a:r>
              <a:rPr lang="ru-RU" sz="800">
                <a:solidFill>
                  <a:srgbClr val="A50021"/>
                </a:solidFill>
                <a:latin typeface="Century Gothic" pitchFamily="34" charset="0"/>
              </a:rPr>
              <a:t>(политика  </a:t>
            </a:r>
            <a:br>
              <a:rPr lang="ru-RU" sz="800">
                <a:solidFill>
                  <a:srgbClr val="A50021"/>
                </a:solidFill>
                <a:latin typeface="Century Gothic" pitchFamily="34" charset="0"/>
              </a:rPr>
            </a:br>
            <a:r>
              <a:rPr lang="ru-RU" sz="800">
                <a:solidFill>
                  <a:srgbClr val="A50021"/>
                </a:solidFill>
                <a:latin typeface="Century Gothic" pitchFamily="34" charset="0"/>
              </a:rPr>
              <a:t>сети)</a:t>
            </a:r>
            <a:endParaRPr lang="ru-RU" sz="1000" b="1">
              <a:solidFill>
                <a:srgbClr val="A50021"/>
              </a:solidFill>
              <a:latin typeface="Century Gothic" pitchFamily="34" charset="0"/>
            </a:endParaRPr>
          </a:p>
        </p:txBody>
      </p:sp>
      <p:pic>
        <p:nvPicPr>
          <p:cNvPr id="47109" name="Picture 5" descr="подключение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38700" y="6016625"/>
            <a:ext cx="4305300" cy="841375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47180" name="Text Box 76"/>
          <p:cNvSpPr txBox="1">
            <a:spLocks noChangeArrowheads="1"/>
          </p:cNvSpPr>
          <p:nvPr/>
        </p:nvSpPr>
        <p:spPr bwMode="auto">
          <a:xfrm>
            <a:off x="4365625" y="2214563"/>
            <a:ext cx="4625975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ru-RU" sz="1500">
                <a:solidFill>
                  <a:schemeClr val="tx2"/>
                </a:solidFill>
              </a:rPr>
              <a:t>Группы сотрудников, работающих над одним проектом в рамках ЛВС, называются </a:t>
            </a:r>
            <a:br>
              <a:rPr lang="ru-RU" sz="1500">
                <a:solidFill>
                  <a:schemeClr val="tx2"/>
                </a:solidFill>
              </a:rPr>
            </a:br>
            <a:r>
              <a:rPr lang="ru-RU" sz="1500">
                <a:solidFill>
                  <a:srgbClr val="333399"/>
                </a:solidFill>
              </a:rPr>
              <a:t>рабочими группами</a:t>
            </a:r>
            <a:r>
              <a:rPr lang="ru-RU" sz="1500">
                <a:solidFill>
                  <a:schemeClr val="tx2"/>
                </a:solidFill>
              </a:rPr>
              <a:t>. </a:t>
            </a:r>
            <a:br>
              <a:rPr lang="ru-RU" sz="1500">
                <a:solidFill>
                  <a:schemeClr val="tx2"/>
                </a:solidFill>
              </a:rPr>
            </a:br>
            <a:r>
              <a:rPr lang="ru-RU" sz="1500">
                <a:solidFill>
                  <a:schemeClr val="tx2"/>
                </a:solidFill>
              </a:rPr>
              <a:t>В одной ЛВС могут работать несколько групп. </a:t>
            </a:r>
            <a:br>
              <a:rPr lang="ru-RU" sz="1500">
                <a:solidFill>
                  <a:schemeClr val="tx2"/>
                </a:solidFill>
              </a:rPr>
            </a:br>
            <a:r>
              <a:rPr lang="ru-RU" sz="1500">
                <a:solidFill>
                  <a:schemeClr val="tx2"/>
                </a:solidFill>
              </a:rPr>
              <a:t>У их участников могут быть разные права для доступа к общим ресурсам сети. </a:t>
            </a:r>
          </a:p>
        </p:txBody>
      </p:sp>
      <p:grpSp>
        <p:nvGrpSpPr>
          <p:cNvPr id="47181" name="Group 77"/>
          <p:cNvGrpSpPr>
            <a:grpSpLocks/>
          </p:cNvGrpSpPr>
          <p:nvPr/>
        </p:nvGrpSpPr>
        <p:grpSpPr bwMode="auto">
          <a:xfrm>
            <a:off x="309563" y="219075"/>
            <a:ext cx="746125" cy="571500"/>
            <a:chOff x="4774" y="136"/>
            <a:chExt cx="986" cy="719"/>
          </a:xfrm>
        </p:grpSpPr>
        <p:sp>
          <p:nvSpPr>
            <p:cNvPr id="47182" name="Freeform 78"/>
            <p:cNvSpPr>
              <a:spLocks/>
            </p:cNvSpPr>
            <p:nvPr/>
          </p:nvSpPr>
          <p:spPr bwMode="auto">
            <a:xfrm>
              <a:off x="5468" y="318"/>
              <a:ext cx="292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83" name="Freeform 79"/>
            <p:cNvSpPr>
              <a:spLocks/>
            </p:cNvSpPr>
            <p:nvPr/>
          </p:nvSpPr>
          <p:spPr bwMode="auto">
            <a:xfrm>
              <a:off x="4774" y="336"/>
              <a:ext cx="381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47184" name="Picture 80" descr="3 ПК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DFFFE"/>
                </a:clrFrom>
                <a:clrTo>
                  <a:srgbClr val="FDFFFE">
                    <a:alpha val="0"/>
                  </a:srgbClr>
                </a:clrTo>
              </a:clrChange>
            </a:blip>
            <a:srcRect l="58496" t="14703" r="5969" b="46989"/>
            <a:stretch>
              <a:fillRect/>
            </a:stretch>
          </p:blipFill>
          <p:spPr bwMode="auto">
            <a:xfrm>
              <a:off x="4774" y="136"/>
              <a:ext cx="893" cy="719"/>
            </a:xfrm>
            <a:prstGeom prst="rect">
              <a:avLst/>
            </a:prstGeom>
            <a:noFill/>
          </p:spPr>
        </p:pic>
      </p:grpSp>
      <p:sp>
        <p:nvSpPr>
          <p:cNvPr id="47187" name="AutoShape 8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188" name="AutoShape 8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189" name="AutoShape 8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4" presetClass="emph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7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71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700"/>
                            </p:stCondLst>
                            <p:childTnLst>
                              <p:par>
                                <p:cTn id="16" presetID="34" presetClass="emph" presetSubtype="0" fill="hold" grpId="0" nodeType="afterEffect">
                                  <p:stCondLst>
                                    <p:cond delay="3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71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71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71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animBg="1"/>
      <p:bldP spid="47172" grpId="0"/>
      <p:bldP spid="471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4037" name="Picture 5" descr="подключ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8700" y="6016625"/>
            <a:ext cx="4305300" cy="841375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44038" name="WordArt 6"/>
          <p:cNvSpPr>
            <a:spLocks noChangeArrowheads="1" noChangeShapeType="1" noTextEdit="1"/>
          </p:cNvSpPr>
          <p:nvPr/>
        </p:nvSpPr>
        <p:spPr bwMode="auto">
          <a:xfrm>
            <a:off x="2370138" y="746125"/>
            <a:ext cx="6456362" cy="403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Аппаратные составляющие ЛВС</a:t>
            </a:r>
          </a:p>
        </p:txBody>
      </p:sp>
      <p:pic>
        <p:nvPicPr>
          <p:cNvPr id="44039" name="Picture 7" descr="за клавой_полоса"/>
          <p:cNvPicPr>
            <a:picLocks noChangeAspect="1" noChangeArrowheads="1"/>
          </p:cNvPicPr>
          <p:nvPr/>
        </p:nvPicPr>
        <p:blipFill>
          <a:blip r:embed="rId3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398463" y="1323975"/>
            <a:ext cx="8599487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180975" indent="-180975">
              <a:lnSpc>
                <a:spcPct val="120000"/>
              </a:lnSpc>
            </a:pPr>
            <a:r>
              <a:rPr lang="ru-RU" sz="1500"/>
              <a:t>Для того чтобы состоять в локальной сети, каждый входящий в нее компьютер должен иметь:</a:t>
            </a:r>
          </a:p>
          <a:p>
            <a:pPr marL="180975" indent="-180975">
              <a:lnSpc>
                <a:spcPct val="120000"/>
              </a:lnSpc>
              <a:buClr>
                <a:srgbClr val="3333CC"/>
              </a:buClr>
              <a:buFont typeface="Wingdings" pitchFamily="2" charset="2"/>
              <a:buChar char="§"/>
            </a:pPr>
            <a:r>
              <a:rPr lang="ru-RU" sz="1500"/>
              <a:t> сетевую карту (сетевой адаптер);</a:t>
            </a:r>
          </a:p>
          <a:p>
            <a:pPr marL="180975" indent="-180975">
              <a:lnSpc>
                <a:spcPct val="120000"/>
              </a:lnSpc>
              <a:buClr>
                <a:srgbClr val="3333CC"/>
              </a:buClr>
              <a:buFont typeface="Wingdings" pitchFamily="2" charset="2"/>
              <a:buChar char="§"/>
            </a:pPr>
            <a:r>
              <a:rPr lang="ru-RU" sz="1500"/>
              <a:t> сетевой кабель;</a:t>
            </a:r>
          </a:p>
          <a:p>
            <a:pPr marL="180975" indent="-180975">
              <a:lnSpc>
                <a:spcPct val="120000"/>
              </a:lnSpc>
              <a:buClr>
                <a:srgbClr val="3333CC"/>
              </a:buClr>
              <a:buFont typeface="Wingdings" pitchFamily="2" charset="2"/>
              <a:buChar char="§"/>
            </a:pPr>
            <a:r>
              <a:rPr lang="ru-RU" sz="1500"/>
              <a:t> операционную систему, которая поддерживает </a:t>
            </a:r>
            <a:br>
              <a:rPr lang="ru-RU" sz="1500"/>
            </a:br>
            <a:r>
              <a:rPr lang="ru-RU" sz="1500"/>
              <a:t>работу в сети (например, Windows, Linux и т.п.).</a:t>
            </a:r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4072" name="Picture 40" descr="netcard"/>
          <p:cNvPicPr>
            <a:picLocks noChangeAspect="1" noChangeArrowheads="1"/>
          </p:cNvPicPr>
          <p:nvPr/>
        </p:nvPicPr>
        <p:blipFill>
          <a:blip r:embed="rId4"/>
          <a:srcRect l="5788" t="3856" r="12541"/>
          <a:stretch>
            <a:fillRect/>
          </a:stretch>
        </p:blipFill>
        <p:spPr bwMode="auto">
          <a:xfrm>
            <a:off x="5775325" y="1981200"/>
            <a:ext cx="3225800" cy="2849563"/>
          </a:xfrm>
          <a:prstGeom prst="rect">
            <a:avLst/>
          </a:prstGeom>
          <a:noFill/>
        </p:spPr>
      </p:pic>
      <p:sp>
        <p:nvSpPr>
          <p:cNvPr id="44073" name="Text Box 41"/>
          <p:cNvSpPr txBox="1">
            <a:spLocks noChangeArrowheads="1"/>
          </p:cNvSpPr>
          <p:nvPr/>
        </p:nvSpPr>
        <p:spPr bwMode="auto">
          <a:xfrm>
            <a:off x="285750" y="2800350"/>
            <a:ext cx="4752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ru-RU" sz="1500"/>
              <a:t>Сетевые карты и сетевые кабели - основная часть сетевого оборудования. </a:t>
            </a:r>
          </a:p>
        </p:txBody>
      </p:sp>
      <p:sp>
        <p:nvSpPr>
          <p:cNvPr id="44074" name="AutoShape 42"/>
          <p:cNvSpPr>
            <a:spLocks noChangeArrowheads="1"/>
          </p:cNvSpPr>
          <p:nvPr/>
        </p:nvSpPr>
        <p:spPr bwMode="auto">
          <a:xfrm>
            <a:off x="371475" y="4067175"/>
            <a:ext cx="5191125" cy="1465263"/>
          </a:xfrm>
          <a:prstGeom prst="wedgeRectCallout">
            <a:avLst>
              <a:gd name="adj1" fmla="val 56329"/>
              <a:gd name="adj2" fmla="val -49565"/>
            </a:avLst>
          </a:prstGeom>
          <a:solidFill>
            <a:srgbClr val="99CCFF">
              <a:alpha val="47000"/>
            </a:srgbClr>
          </a:solidFill>
          <a:ln w="1270" algn="ctr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lIns="126000" rIns="54000" anchor="ctr"/>
          <a:lstStyle/>
          <a:p>
            <a:pPr algn="r">
              <a:lnSpc>
                <a:spcPct val="130000"/>
              </a:lnSpc>
            </a:pPr>
            <a:r>
              <a:rPr lang="ru-RU" sz="1400">
                <a:solidFill>
                  <a:srgbClr val="3333CC"/>
                </a:solidFill>
              </a:rPr>
              <a:t>Задача сетевого адаптера</a:t>
            </a:r>
            <a:r>
              <a:rPr lang="ru-RU" sz="1400"/>
              <a:t> – передача и прием сетевых сигналов из кабеля. Адаптер воспринимает команды и данные от сетевой операционной системы, преобразует эту информацию в один из стандартных форматов и передает ее в сеть через подключенный к адаптеру кабель.</a:t>
            </a:r>
          </a:p>
        </p:txBody>
      </p:sp>
      <p:sp>
        <p:nvSpPr>
          <p:cNvPr id="44075" name="Text Box 43"/>
          <p:cNvSpPr txBox="1">
            <a:spLocks noChangeArrowheads="1"/>
          </p:cNvSpPr>
          <p:nvPr/>
        </p:nvSpPr>
        <p:spPr bwMode="auto">
          <a:xfrm>
            <a:off x="8181975" y="4371975"/>
            <a:ext cx="819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/>
              <a:t>Сетевые </a:t>
            </a:r>
            <a:br>
              <a:rPr lang="ru-RU" sz="1000"/>
            </a:br>
            <a:r>
              <a:rPr lang="ru-RU" sz="1000"/>
              <a:t>карты</a:t>
            </a:r>
          </a:p>
        </p:txBody>
      </p:sp>
      <p:grpSp>
        <p:nvGrpSpPr>
          <p:cNvPr id="44078" name="Group 46"/>
          <p:cNvGrpSpPr>
            <a:grpSpLocks/>
          </p:cNvGrpSpPr>
          <p:nvPr/>
        </p:nvGrpSpPr>
        <p:grpSpPr bwMode="auto">
          <a:xfrm>
            <a:off x="309563" y="219075"/>
            <a:ext cx="746125" cy="571500"/>
            <a:chOff x="4774" y="136"/>
            <a:chExt cx="986" cy="719"/>
          </a:xfrm>
        </p:grpSpPr>
        <p:sp>
          <p:nvSpPr>
            <p:cNvPr id="44079" name="Freeform 47"/>
            <p:cNvSpPr>
              <a:spLocks/>
            </p:cNvSpPr>
            <p:nvPr/>
          </p:nvSpPr>
          <p:spPr bwMode="auto">
            <a:xfrm>
              <a:off x="5468" y="318"/>
              <a:ext cx="292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4080" name="Freeform 48"/>
            <p:cNvSpPr>
              <a:spLocks/>
            </p:cNvSpPr>
            <p:nvPr/>
          </p:nvSpPr>
          <p:spPr bwMode="auto">
            <a:xfrm>
              <a:off x="4774" y="336"/>
              <a:ext cx="381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44081" name="Picture 49" descr="3 ПК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DFFFE"/>
                </a:clrFrom>
                <a:clrTo>
                  <a:srgbClr val="FDFFFE">
                    <a:alpha val="0"/>
                  </a:srgbClr>
                </a:clrTo>
              </a:clrChange>
            </a:blip>
            <a:srcRect l="58496" t="14703" r="5969" b="46989"/>
            <a:stretch>
              <a:fillRect/>
            </a:stretch>
          </p:blipFill>
          <p:spPr bwMode="auto">
            <a:xfrm>
              <a:off x="4774" y="136"/>
              <a:ext cx="893" cy="719"/>
            </a:xfrm>
            <a:prstGeom prst="rect">
              <a:avLst/>
            </a:prstGeom>
            <a:noFill/>
          </p:spPr>
        </p:pic>
      </p:grpSp>
      <p:sp>
        <p:nvSpPr>
          <p:cNvPr id="44084" name="AutoShape 52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085" name="AutoShape 5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4086" name="AutoShape 54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173" name="Picture 93" descr="Нумерация в разъеме"/>
          <p:cNvPicPr>
            <a:picLocks noChangeAspect="1" noChangeArrowheads="1"/>
          </p:cNvPicPr>
          <p:nvPr/>
        </p:nvPicPr>
        <p:blipFill>
          <a:blip r:embed="rId2"/>
          <a:srcRect b="15503"/>
          <a:stretch>
            <a:fillRect/>
          </a:stretch>
        </p:blipFill>
        <p:spPr bwMode="auto">
          <a:xfrm>
            <a:off x="0" y="4105275"/>
            <a:ext cx="22860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167" name="Rectangle 87"/>
          <p:cNvSpPr>
            <a:spLocks noChangeArrowheads="1"/>
          </p:cNvSpPr>
          <p:nvPr/>
        </p:nvSpPr>
        <p:spPr bwMode="auto">
          <a:xfrm>
            <a:off x="3843338" y="2643188"/>
            <a:ext cx="5262562" cy="1970087"/>
          </a:xfrm>
          <a:prstGeom prst="rect">
            <a:avLst/>
          </a:prstGeom>
          <a:solidFill>
            <a:srgbClr val="99CCFF">
              <a:alpha val="39999"/>
            </a:srgbClr>
          </a:solidFill>
          <a:ln w="9525" algn="ctr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lIns="54000" tIns="10800" rIns="54000"/>
          <a:lstStyle/>
          <a:p>
            <a:endParaRPr lang="ru-RU"/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6085" name="Picture 5" descr="подключ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38700" y="6016625"/>
            <a:ext cx="4305300" cy="841375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46086" name="WordArt 6"/>
          <p:cNvSpPr>
            <a:spLocks noChangeArrowheads="1" noChangeShapeType="1" noTextEdit="1"/>
          </p:cNvSpPr>
          <p:nvPr/>
        </p:nvSpPr>
        <p:spPr bwMode="auto">
          <a:xfrm>
            <a:off x="2417763" y="727075"/>
            <a:ext cx="6456362" cy="35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Линии связи в ЛВС: кабели</a:t>
            </a:r>
          </a:p>
        </p:txBody>
      </p:sp>
      <p:pic>
        <p:nvPicPr>
          <p:cNvPr id="46087" name="Picture 7" descr="за клавой_полоса"/>
          <p:cNvPicPr>
            <a:picLocks noChangeAspect="1" noChangeArrowheads="1"/>
          </p:cNvPicPr>
          <p:nvPr/>
        </p:nvPicPr>
        <p:blipFill>
          <a:blip r:embed="rId4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46090" name="Line 10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6158" name="Picture 78" descr="Кабельные линии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 contrast="24000"/>
          </a:blip>
          <a:srcRect t="14537" r="-21271" b="-16103"/>
          <a:stretch>
            <a:fillRect/>
          </a:stretch>
        </p:blipFill>
        <p:spPr bwMode="auto">
          <a:xfrm>
            <a:off x="3854450" y="2647950"/>
            <a:ext cx="5278438" cy="1704975"/>
          </a:xfrm>
          <a:prstGeom prst="rect">
            <a:avLst/>
          </a:prstGeom>
          <a:noFill/>
          <a:ln w="31750" algn="ctr">
            <a:noFill/>
            <a:miter lim="800000"/>
            <a:headEnd/>
            <a:tailEnd/>
          </a:ln>
          <a:effectLst/>
        </p:spPr>
      </p:pic>
      <p:sp>
        <p:nvSpPr>
          <p:cNvPr id="46159" name="Text Box 79"/>
          <p:cNvSpPr txBox="1">
            <a:spLocks noChangeArrowheads="1"/>
          </p:cNvSpPr>
          <p:nvPr/>
        </p:nvSpPr>
        <p:spPr bwMode="auto">
          <a:xfrm>
            <a:off x="5416550" y="2700338"/>
            <a:ext cx="2181225" cy="44291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tIns="10800" bIns="10800">
            <a:spAutoFit/>
          </a:bodyPr>
          <a:lstStyle/>
          <a:p>
            <a:pPr algn="ctr">
              <a:lnSpc>
                <a:spcPct val="120000"/>
              </a:lnSpc>
              <a:spcBef>
                <a:spcPct val="50000"/>
              </a:spcBef>
            </a:pPr>
            <a:r>
              <a:rPr lang="ru-RU" sz="1200" b="1">
                <a:solidFill>
                  <a:srgbClr val="003399"/>
                </a:solidFill>
                <a:latin typeface="Century Gothic" pitchFamily="34" charset="0"/>
              </a:rPr>
              <a:t>К А Б Е Л Ь Н Ы Е</a:t>
            </a:r>
            <a:r>
              <a:rPr lang="ru-RU" sz="1100" b="1">
                <a:solidFill>
                  <a:srgbClr val="003399"/>
                </a:solidFill>
                <a:latin typeface="Century Gothic" pitchFamily="34" charset="0"/>
              </a:rPr>
              <a:t> </a:t>
            </a:r>
            <a:br>
              <a:rPr lang="ru-RU" sz="1100" b="1">
                <a:solidFill>
                  <a:srgbClr val="003399"/>
                </a:solidFill>
                <a:latin typeface="Century Gothic" pitchFamily="34" charset="0"/>
              </a:rPr>
            </a:br>
            <a:r>
              <a:rPr lang="ru-RU" sz="1100" b="1">
                <a:solidFill>
                  <a:srgbClr val="003399"/>
                </a:solidFill>
                <a:latin typeface="Century Gothic" pitchFamily="34" charset="0"/>
              </a:rPr>
              <a:t>линии связи</a:t>
            </a:r>
          </a:p>
        </p:txBody>
      </p:sp>
      <p:sp>
        <p:nvSpPr>
          <p:cNvPr id="46160" name="Text Box 80"/>
          <p:cNvSpPr txBox="1">
            <a:spLocks noChangeArrowheads="1"/>
          </p:cNvSpPr>
          <p:nvPr/>
        </p:nvSpPr>
        <p:spPr bwMode="auto">
          <a:xfrm>
            <a:off x="4041775" y="3805238"/>
            <a:ext cx="974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solidFill>
                  <a:srgbClr val="006699"/>
                </a:solidFill>
                <a:latin typeface="Century Gothic" pitchFamily="34" charset="0"/>
              </a:rPr>
              <a:t>Витая пара</a:t>
            </a:r>
          </a:p>
        </p:txBody>
      </p:sp>
      <p:sp>
        <p:nvSpPr>
          <p:cNvPr id="46161" name="Text Box 81"/>
          <p:cNvSpPr txBox="1">
            <a:spLocks noChangeArrowheads="1"/>
          </p:cNvSpPr>
          <p:nvPr/>
        </p:nvSpPr>
        <p:spPr bwMode="auto">
          <a:xfrm>
            <a:off x="5292725" y="3700463"/>
            <a:ext cx="12620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>
                <a:solidFill>
                  <a:srgbClr val="006699"/>
                </a:solidFill>
                <a:latin typeface="Century Gothic" pitchFamily="34" charset="0"/>
              </a:rPr>
              <a:t>Толстый коаксильный</a:t>
            </a:r>
          </a:p>
        </p:txBody>
      </p:sp>
      <p:sp>
        <p:nvSpPr>
          <p:cNvPr id="46162" name="Text Box 82"/>
          <p:cNvSpPr txBox="1">
            <a:spLocks noChangeArrowheads="1"/>
          </p:cNvSpPr>
          <p:nvPr/>
        </p:nvSpPr>
        <p:spPr bwMode="auto">
          <a:xfrm>
            <a:off x="6921500" y="3700463"/>
            <a:ext cx="1076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>
                <a:solidFill>
                  <a:srgbClr val="006699"/>
                </a:solidFill>
                <a:latin typeface="Century Gothic" pitchFamily="34" charset="0"/>
              </a:rPr>
              <a:t>Тонкий коаксильный</a:t>
            </a:r>
          </a:p>
        </p:txBody>
      </p:sp>
      <p:sp>
        <p:nvSpPr>
          <p:cNvPr id="46163" name="Text Box 83"/>
          <p:cNvSpPr txBox="1">
            <a:spLocks noChangeArrowheads="1"/>
          </p:cNvSpPr>
          <p:nvPr/>
        </p:nvSpPr>
        <p:spPr bwMode="auto">
          <a:xfrm>
            <a:off x="8150225" y="3719513"/>
            <a:ext cx="1009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>
                <a:latin typeface="Century Gothic" pitchFamily="34" charset="0"/>
              </a:rPr>
              <a:t>Оптоволо-</a:t>
            </a:r>
            <a:br>
              <a:rPr lang="ru-RU" sz="1000">
                <a:latin typeface="Century Gothic" pitchFamily="34" charset="0"/>
              </a:rPr>
            </a:br>
            <a:r>
              <a:rPr lang="ru-RU" sz="1000">
                <a:latin typeface="Century Gothic" pitchFamily="34" charset="0"/>
              </a:rPr>
              <a:t>конный</a:t>
            </a:r>
          </a:p>
        </p:txBody>
      </p:sp>
      <p:pic>
        <p:nvPicPr>
          <p:cNvPr id="46164" name="Picture 84" descr="оптоволокн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E6E6DE"/>
              </a:clrFrom>
              <a:clrTo>
                <a:srgbClr val="E6E6DE">
                  <a:alpha val="0"/>
                </a:srgbClr>
              </a:clrTo>
            </a:clrChange>
          </a:blip>
          <a:srcRect l="14401" t="2606" r="12093" b="74011"/>
          <a:stretch>
            <a:fillRect/>
          </a:stretch>
        </p:blipFill>
        <p:spPr bwMode="auto">
          <a:xfrm>
            <a:off x="8139113" y="3336925"/>
            <a:ext cx="1001712" cy="317500"/>
          </a:xfrm>
          <a:prstGeom prst="rect">
            <a:avLst/>
          </a:prstGeom>
          <a:noFill/>
        </p:spPr>
      </p:pic>
      <p:sp>
        <p:nvSpPr>
          <p:cNvPr id="46165" name="Text Box 85"/>
          <p:cNvSpPr txBox="1">
            <a:spLocks noChangeArrowheads="1"/>
          </p:cNvSpPr>
          <p:nvPr/>
        </p:nvSpPr>
        <p:spPr bwMode="auto">
          <a:xfrm>
            <a:off x="3925888" y="4254500"/>
            <a:ext cx="4181475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54000" tIns="0" rIns="54000" bIns="0"/>
          <a:lstStyle/>
          <a:p>
            <a:pPr algn="ctr">
              <a:spcBef>
                <a:spcPct val="50000"/>
              </a:spcBef>
            </a:pPr>
            <a:r>
              <a:rPr lang="ru-RU" sz="1000">
                <a:solidFill>
                  <a:srgbClr val="006699"/>
                </a:solidFill>
                <a:latin typeface="Century Gothic" pitchFamily="34" charset="0"/>
              </a:rPr>
              <a:t>Медные  электрические кабели  </a:t>
            </a:r>
            <a:br>
              <a:rPr lang="ru-RU" sz="1000">
                <a:solidFill>
                  <a:srgbClr val="006699"/>
                </a:solidFill>
                <a:latin typeface="Century Gothic" pitchFamily="34" charset="0"/>
              </a:rPr>
            </a:br>
            <a:r>
              <a:rPr lang="ru-RU" sz="1000">
                <a:solidFill>
                  <a:srgbClr val="006699"/>
                </a:solidFill>
                <a:latin typeface="Century Gothic" pitchFamily="34" charset="0"/>
              </a:rPr>
              <a:t>(наиболее распространены</a:t>
            </a:r>
            <a:r>
              <a:rPr lang="ru-RU" sz="1000">
                <a:solidFill>
                  <a:srgbClr val="006699"/>
                </a:solidFill>
              </a:rPr>
              <a:t>)</a:t>
            </a:r>
          </a:p>
        </p:txBody>
      </p:sp>
      <p:sp>
        <p:nvSpPr>
          <p:cNvPr id="46166" name="AutoShape 86"/>
          <p:cNvSpPr>
            <a:spLocks/>
          </p:cNvSpPr>
          <p:nvPr/>
        </p:nvSpPr>
        <p:spPr bwMode="auto">
          <a:xfrm rot="-5400000">
            <a:off x="5879307" y="2186781"/>
            <a:ext cx="152400" cy="3925887"/>
          </a:xfrm>
          <a:prstGeom prst="leftBracket">
            <a:avLst>
              <a:gd name="adj" fmla="val 53429"/>
            </a:avLst>
          </a:prstGeom>
          <a:noFill/>
          <a:ln w="1270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68" name="Text Box 88"/>
          <p:cNvSpPr txBox="1">
            <a:spLocks noChangeArrowheads="1"/>
          </p:cNvSpPr>
          <p:nvPr/>
        </p:nvSpPr>
        <p:spPr bwMode="auto">
          <a:xfrm>
            <a:off x="444500" y="1333500"/>
            <a:ext cx="8423275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None/>
            </a:pPr>
            <a:r>
              <a:rPr lang="ru-RU" sz="1400"/>
              <a:t>В локальных сетях из-за коротких расстояний есть возможность использовать в сети </a:t>
            </a:r>
            <a:r>
              <a:rPr lang="ru-RU" sz="1400">
                <a:solidFill>
                  <a:srgbClr val="333399"/>
                </a:solidFill>
              </a:rPr>
              <a:t>дорогие высококачественные линии связи</a:t>
            </a:r>
            <a:r>
              <a:rPr lang="ru-RU" sz="1400"/>
              <a:t>. Поэтому дают высокую скорость обмена данными – порядка </a:t>
            </a:r>
            <a:br>
              <a:rPr lang="ru-RU" sz="1400"/>
            </a:br>
            <a:r>
              <a:rPr lang="ru-RU" sz="1400">
                <a:solidFill>
                  <a:srgbClr val="333399"/>
                </a:solidFill>
              </a:rPr>
              <a:t>100 Мбит/с.</a:t>
            </a:r>
            <a:r>
              <a:rPr lang="ru-RU" sz="1400"/>
              <a:t> При построении  ЛВС линии связи прокладываются заново и строятся обычно из кабелей (на больших расстояниях  в глобальных сетях они чаще экономически недоступны): </a:t>
            </a:r>
          </a:p>
        </p:txBody>
      </p:sp>
      <p:sp>
        <p:nvSpPr>
          <p:cNvPr id="46169" name="AutoShape 89"/>
          <p:cNvSpPr>
            <a:spLocks noChangeArrowheads="1"/>
          </p:cNvSpPr>
          <p:nvPr/>
        </p:nvSpPr>
        <p:spPr bwMode="auto">
          <a:xfrm>
            <a:off x="438150" y="2667000"/>
            <a:ext cx="2876550" cy="1181100"/>
          </a:xfrm>
          <a:prstGeom prst="wedgeRectCallout">
            <a:avLst>
              <a:gd name="adj1" fmla="val 61810"/>
              <a:gd name="adj2" fmla="val 7796"/>
            </a:avLst>
          </a:prstGeom>
          <a:solidFill>
            <a:srgbClr val="FFCC00">
              <a:alpha val="21001"/>
            </a:srgbClr>
          </a:solidFill>
          <a:ln w="57150" algn="ctr">
            <a:solidFill>
              <a:srgbClr val="FFCC66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 marL="179388">
              <a:lnSpc>
                <a:spcPct val="130000"/>
              </a:lnSpc>
              <a:buClr>
                <a:srgbClr val="3333CC"/>
              </a:buClr>
              <a:buFont typeface="Wingdings" pitchFamily="2" charset="2"/>
              <a:buChar char="§"/>
            </a:pPr>
            <a:r>
              <a:rPr lang="ru-RU" sz="1300">
                <a:solidFill>
                  <a:schemeClr val="tx2"/>
                </a:solidFill>
              </a:rPr>
              <a:t>   </a:t>
            </a:r>
            <a:r>
              <a:rPr lang="ru-RU" sz="1500">
                <a:solidFill>
                  <a:schemeClr val="tx2"/>
                </a:solidFill>
              </a:rPr>
              <a:t>коаксиальный кабель, </a:t>
            </a:r>
          </a:p>
          <a:p>
            <a:pPr marL="179388">
              <a:lnSpc>
                <a:spcPct val="130000"/>
              </a:lnSpc>
              <a:buClr>
                <a:srgbClr val="3333CC"/>
              </a:buClr>
              <a:buFont typeface="Wingdings" pitchFamily="2" charset="2"/>
              <a:buChar char="§"/>
            </a:pPr>
            <a:r>
              <a:rPr lang="ru-RU" sz="1500">
                <a:solidFill>
                  <a:schemeClr val="tx2"/>
                </a:solidFill>
              </a:rPr>
              <a:t>  витая пара, </a:t>
            </a:r>
          </a:p>
          <a:p>
            <a:pPr marL="179388">
              <a:lnSpc>
                <a:spcPct val="130000"/>
              </a:lnSpc>
              <a:buClr>
                <a:srgbClr val="3333CC"/>
              </a:buClr>
              <a:buFont typeface="Wingdings" pitchFamily="2" charset="2"/>
              <a:buChar char="§"/>
            </a:pPr>
            <a:r>
              <a:rPr lang="ru-RU" sz="1500">
                <a:solidFill>
                  <a:schemeClr val="tx2"/>
                </a:solidFill>
              </a:rPr>
              <a:t>  оптоволоконный кабель. </a:t>
            </a:r>
            <a:endParaRPr lang="ru-RU" sz="1200">
              <a:solidFill>
                <a:schemeClr val="tx2"/>
              </a:solidFill>
            </a:endParaRPr>
          </a:p>
        </p:txBody>
      </p:sp>
      <p:sp>
        <p:nvSpPr>
          <p:cNvPr id="46175" name="Text Box 95"/>
          <p:cNvSpPr txBox="1">
            <a:spLocks noChangeArrowheads="1"/>
          </p:cNvSpPr>
          <p:nvPr/>
        </p:nvSpPr>
        <p:spPr bwMode="auto">
          <a:xfrm>
            <a:off x="3790950" y="4762500"/>
            <a:ext cx="5191125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sz="1500">
                <a:solidFill>
                  <a:srgbClr val="333399"/>
                </a:solidFill>
              </a:rPr>
              <a:t>Кабель</a:t>
            </a:r>
            <a:r>
              <a:rPr lang="ru-RU" sz="1500"/>
              <a:t> состоит из проводников, слоев экрана и изоляции. Также в состав кабеля входят разъемы для подключения его к сетевому оборудованию. </a:t>
            </a:r>
          </a:p>
        </p:txBody>
      </p:sp>
      <p:pic>
        <p:nvPicPr>
          <p:cNvPr id="46178" name="Picture 98" descr="Волоконно-оптический кабель">
            <a:hlinkClick r:id="rId7" tooltip="&quot;Волоконно-оптический кабель&quot;"/>
          </p:cNvPr>
          <p:cNvPicPr>
            <a:picLocks noChangeAspect="1" noChangeArrowheads="1"/>
          </p:cNvPicPr>
          <p:nvPr/>
        </p:nvPicPr>
        <p:blipFill>
          <a:blip r:embed="rId8" r:link="rId9">
            <a:clrChange>
              <a:clrFrom>
                <a:srgbClr val="F3EAEF"/>
              </a:clrFrom>
              <a:clrTo>
                <a:srgbClr val="F3EAEF">
                  <a:alpha val="0"/>
                </a:srgbClr>
              </a:clrTo>
            </a:clrChange>
          </a:blip>
          <a:srcRect l="7222" t="26482" b="16231"/>
          <a:stretch>
            <a:fillRect/>
          </a:stretch>
        </p:blipFill>
        <p:spPr bwMode="auto">
          <a:xfrm>
            <a:off x="1706563" y="5114925"/>
            <a:ext cx="159067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46179" name="Text Box 99"/>
          <p:cNvSpPr txBox="1">
            <a:spLocks noChangeArrowheads="1"/>
          </p:cNvSpPr>
          <p:nvPr/>
        </p:nvSpPr>
        <p:spPr bwMode="auto">
          <a:xfrm>
            <a:off x="1647825" y="5524500"/>
            <a:ext cx="1657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000"/>
              <a:t>Состав кабеля: проводник, слои экран, изоляция</a:t>
            </a:r>
          </a:p>
        </p:txBody>
      </p:sp>
      <p:sp>
        <p:nvSpPr>
          <p:cNvPr id="46180" name="Rectangle 100"/>
          <p:cNvSpPr>
            <a:spLocks noChangeArrowheads="1"/>
          </p:cNvSpPr>
          <p:nvPr/>
        </p:nvSpPr>
        <p:spPr bwMode="auto">
          <a:xfrm>
            <a:off x="1562100" y="4219575"/>
            <a:ext cx="657225" cy="161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81" name="Text Box 101"/>
          <p:cNvSpPr txBox="1">
            <a:spLocks noChangeArrowheads="1"/>
          </p:cNvSpPr>
          <p:nvPr/>
        </p:nvSpPr>
        <p:spPr bwMode="auto">
          <a:xfrm>
            <a:off x="247650" y="6143625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/>
              <a:t>Разъём ля подключения к сетевому оборудованию.  Нумерация в разъёме</a:t>
            </a:r>
          </a:p>
        </p:txBody>
      </p:sp>
      <p:grpSp>
        <p:nvGrpSpPr>
          <p:cNvPr id="46182" name="Group 102"/>
          <p:cNvGrpSpPr>
            <a:grpSpLocks/>
          </p:cNvGrpSpPr>
          <p:nvPr/>
        </p:nvGrpSpPr>
        <p:grpSpPr bwMode="auto">
          <a:xfrm>
            <a:off x="280988" y="239713"/>
            <a:ext cx="808037" cy="619125"/>
            <a:chOff x="4774" y="136"/>
            <a:chExt cx="986" cy="719"/>
          </a:xfrm>
        </p:grpSpPr>
        <p:sp>
          <p:nvSpPr>
            <p:cNvPr id="46183" name="Freeform 103"/>
            <p:cNvSpPr>
              <a:spLocks/>
            </p:cNvSpPr>
            <p:nvPr/>
          </p:nvSpPr>
          <p:spPr bwMode="auto">
            <a:xfrm>
              <a:off x="5468" y="318"/>
              <a:ext cx="292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6184" name="Freeform 104"/>
            <p:cNvSpPr>
              <a:spLocks/>
            </p:cNvSpPr>
            <p:nvPr/>
          </p:nvSpPr>
          <p:spPr bwMode="auto">
            <a:xfrm>
              <a:off x="4774" y="336"/>
              <a:ext cx="381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46185" name="Picture 105" descr="3 ПК"/>
            <p:cNvPicPr>
              <a:picLocks noChangeAspect="1" noChangeArrowheads="1"/>
            </p:cNvPicPr>
            <p:nvPr/>
          </p:nvPicPr>
          <p:blipFill>
            <a:blip r:embed="rId10">
              <a:clrChange>
                <a:clrFrom>
                  <a:srgbClr val="FDFFFE"/>
                </a:clrFrom>
                <a:clrTo>
                  <a:srgbClr val="FDFFFE">
                    <a:alpha val="0"/>
                  </a:srgbClr>
                </a:clrTo>
              </a:clrChange>
            </a:blip>
            <a:srcRect l="58496" t="14703" r="5969" b="46989"/>
            <a:stretch>
              <a:fillRect/>
            </a:stretch>
          </p:blipFill>
          <p:spPr bwMode="auto">
            <a:xfrm>
              <a:off x="4774" y="136"/>
              <a:ext cx="893" cy="719"/>
            </a:xfrm>
            <a:prstGeom prst="rect">
              <a:avLst/>
            </a:prstGeom>
            <a:noFill/>
          </p:spPr>
        </p:pic>
      </p:grpSp>
      <p:sp>
        <p:nvSpPr>
          <p:cNvPr id="46188" name="AutoShape 10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89" name="AutoShape 10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6190" name="AutoShape 110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1" name="AutoShape 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8515350" y="6629400"/>
            <a:ext cx="295275" cy="219075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2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48725" y="6629400"/>
            <a:ext cx="295275" cy="219075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8133" name="Picture 5" descr="подключ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8700" y="6016625"/>
            <a:ext cx="4305300" cy="841375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48134" name="WordArt 6"/>
          <p:cNvSpPr>
            <a:spLocks noChangeArrowheads="1" noChangeShapeType="1" noTextEdit="1"/>
          </p:cNvSpPr>
          <p:nvPr/>
        </p:nvSpPr>
        <p:spPr bwMode="auto">
          <a:xfrm>
            <a:off x="2417763" y="727075"/>
            <a:ext cx="6456362" cy="35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Локальная сеть: линии связи</a:t>
            </a:r>
          </a:p>
        </p:txBody>
      </p:sp>
      <p:pic>
        <p:nvPicPr>
          <p:cNvPr id="48135" name="Picture 7" descr="за клавой_полоса"/>
          <p:cNvPicPr>
            <a:picLocks noChangeAspect="1" noChangeArrowheads="1"/>
          </p:cNvPicPr>
          <p:nvPr/>
        </p:nvPicPr>
        <p:blipFill>
          <a:blip r:embed="rId3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48136" name="Rectangle 8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37" name="Rectangle 9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8143" name="Group 15"/>
          <p:cNvGraphicFramePr>
            <a:graphicFrameLocks noGrp="1"/>
          </p:cNvGraphicFramePr>
          <p:nvPr/>
        </p:nvGraphicFramePr>
        <p:xfrm>
          <a:off x="315913" y="2606675"/>
          <a:ext cx="8828087" cy="2447953"/>
        </p:xfrm>
        <a:graphic>
          <a:graphicData uri="http://schemas.openxmlformats.org/drawingml/2006/table">
            <a:tbl>
              <a:tblPr/>
              <a:tblGrid>
                <a:gridCol w="2149475"/>
                <a:gridCol w="798512"/>
                <a:gridCol w="1049338"/>
                <a:gridCol w="1246187"/>
                <a:gridCol w="3584575"/>
              </a:tblGrid>
              <a:tr h="544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Тип связи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Скорость,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b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Мбит/с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Скорость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Носители </a:t>
                      </a:r>
                      <a:b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</a:b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информации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Что собой представляет провод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6CC"/>
                    </a:soli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entury Gothic" pitchFamily="34" charset="0"/>
                        </a:rPr>
                        <a:t>Витая пара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проводов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7EFFF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10-100</a:t>
                      </a: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7EFFF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низкая</a:t>
                      </a: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7EFFF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 rowSpan="3"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3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Переменный электрический ток разных частот и </a:t>
                      </a:r>
                      <a:b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форм сигнала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E7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Пара  изолированных  скрученных  проводов  </a:t>
                      </a:r>
                      <a:b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(экранированная или неэкранированная)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E7EFFF"/>
                        </a:gs>
                      </a:gsLst>
                      <a:lin ang="5400000" scaled="1"/>
                    </a:gradFill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entury Gothic" pitchFamily="34" charset="0"/>
                        </a:rPr>
                        <a:t>Коаксиальный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кабель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7EFFF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до 10</a:t>
                      </a: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7EFFF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высокая</a:t>
                      </a: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7EFFF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Изолированная медная жила, экранированная </a:t>
                      </a:r>
                      <a:b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металлической оплеткой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E7EFFF"/>
                        </a:gs>
                      </a:gsLst>
                      <a:lin ang="5400000" scaled="1"/>
                    </a:gradFill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entury Gothic" pitchFamily="34" charset="0"/>
                        </a:rPr>
                        <a:t>Телефонная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линия </a:t>
                      </a:r>
                      <a:b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</a:b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общего пользования - ТфОП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7EFFF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1-2</a:t>
                      </a: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7EFFF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низкая</a:t>
                      </a:r>
                    </a:p>
                  </a:txBody>
                  <a:tcPr marL="36000" marR="36000" marT="36000" marB="36000" anchor="b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7EFFF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Двухжильные изолированные провода абонентских линий и многожильные кабели телефонных коммуникаций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E7EFFF"/>
                        </a:gs>
                      </a:gsLst>
                      <a:lin ang="5400000" scaled="1"/>
                    </a:gradFill>
                  </a:tcPr>
                </a:tc>
              </a:tr>
              <a:tr h="192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Century Gothic" pitchFamily="34" charset="0"/>
                        </a:rPr>
                        <a:t>Оптоволоконный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кабель  </a:t>
                      </a:r>
                      <a:b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</a:b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(оптоволоконные линии </a:t>
                      </a:r>
                      <a:b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</a:b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 связи - ВОЛС)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7EFFF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10-200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7EFFF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абсолютная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E7EFFF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 Световой  луч (модулированный),  </a:t>
                      </a:r>
                      <a:b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 испускаемый   </a:t>
                      </a:r>
                      <a:b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 лазером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E7EF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Полые гибкие проводники (световоды), покрытые </a:t>
                      </a:r>
                      <a:b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</a:rPr>
                        <a:t>  изнутри отражающим веществом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66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E7EFFF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48191" name="Text Box 63"/>
          <p:cNvSpPr txBox="1">
            <a:spLocks noChangeArrowheads="1"/>
          </p:cNvSpPr>
          <p:nvPr/>
        </p:nvSpPr>
        <p:spPr bwMode="auto">
          <a:xfrm>
            <a:off x="390525" y="2163763"/>
            <a:ext cx="8753475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 anchor="ctr"/>
          <a:lstStyle/>
          <a:p>
            <a:pPr algn="r">
              <a:spcBef>
                <a:spcPct val="50000"/>
              </a:spcBef>
            </a:pPr>
            <a:r>
              <a:rPr lang="ru-RU" sz="1200">
                <a:solidFill>
                  <a:srgbClr val="003B76"/>
                </a:solidFill>
                <a:latin typeface="Century Gothic" pitchFamily="34" charset="0"/>
              </a:rPr>
              <a:t> </a:t>
            </a:r>
            <a:r>
              <a:rPr lang="ru-RU" sz="1600">
                <a:latin typeface="Century Gothic" pitchFamily="34" charset="0"/>
              </a:rPr>
              <a:t>Таблица  "</a:t>
            </a:r>
            <a:r>
              <a:rPr lang="ru-RU" sz="1600" b="1">
                <a:latin typeface="Century Gothic" pitchFamily="34" charset="0"/>
              </a:rPr>
              <a:t>Характеристики   кабельных   линий</a:t>
            </a:r>
            <a:r>
              <a:rPr lang="ru-RU" sz="1600">
                <a:latin typeface="Century Gothic" pitchFamily="34" charset="0"/>
              </a:rPr>
              <a:t>"</a:t>
            </a:r>
          </a:p>
        </p:txBody>
      </p:sp>
      <p:grpSp>
        <p:nvGrpSpPr>
          <p:cNvPr id="48192" name="Group 64"/>
          <p:cNvGrpSpPr>
            <a:grpSpLocks/>
          </p:cNvGrpSpPr>
          <p:nvPr/>
        </p:nvGrpSpPr>
        <p:grpSpPr bwMode="auto">
          <a:xfrm>
            <a:off x="328613" y="247650"/>
            <a:ext cx="908050" cy="695325"/>
            <a:chOff x="4774" y="136"/>
            <a:chExt cx="986" cy="719"/>
          </a:xfrm>
        </p:grpSpPr>
        <p:sp>
          <p:nvSpPr>
            <p:cNvPr id="48193" name="Freeform 65"/>
            <p:cNvSpPr>
              <a:spLocks/>
            </p:cNvSpPr>
            <p:nvPr/>
          </p:nvSpPr>
          <p:spPr bwMode="auto">
            <a:xfrm>
              <a:off x="5468" y="318"/>
              <a:ext cx="292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8194" name="Freeform 66"/>
            <p:cNvSpPr>
              <a:spLocks/>
            </p:cNvSpPr>
            <p:nvPr/>
          </p:nvSpPr>
          <p:spPr bwMode="auto">
            <a:xfrm>
              <a:off x="4774" y="336"/>
              <a:ext cx="381" cy="169"/>
            </a:xfrm>
            <a:custGeom>
              <a:avLst/>
              <a:gdLst/>
              <a:ahLst/>
              <a:cxnLst>
                <a:cxn ang="0">
                  <a:pos x="137" y="179"/>
                </a:cxn>
                <a:cxn ang="0">
                  <a:pos x="815" y="173"/>
                </a:cxn>
                <a:cxn ang="0">
                  <a:pos x="827" y="269"/>
                </a:cxn>
                <a:cxn ang="0">
                  <a:pos x="1127" y="287"/>
                </a:cxn>
                <a:cxn ang="0">
                  <a:pos x="1127" y="413"/>
                </a:cxn>
                <a:cxn ang="0">
                  <a:pos x="563" y="419"/>
                </a:cxn>
                <a:cxn ang="0">
                  <a:pos x="575" y="497"/>
                </a:cxn>
                <a:cxn ang="0">
                  <a:pos x="575" y="563"/>
                </a:cxn>
                <a:cxn ang="0">
                  <a:pos x="887" y="545"/>
                </a:cxn>
                <a:cxn ang="0">
                  <a:pos x="1031" y="575"/>
                </a:cxn>
                <a:cxn ang="0">
                  <a:pos x="1025" y="671"/>
                </a:cxn>
                <a:cxn ang="0">
                  <a:pos x="845" y="671"/>
                </a:cxn>
                <a:cxn ang="0">
                  <a:pos x="845" y="749"/>
                </a:cxn>
                <a:cxn ang="0">
                  <a:pos x="857" y="839"/>
                </a:cxn>
                <a:cxn ang="0">
                  <a:pos x="977" y="851"/>
                </a:cxn>
                <a:cxn ang="0">
                  <a:pos x="983" y="923"/>
                </a:cxn>
                <a:cxn ang="0">
                  <a:pos x="983" y="977"/>
                </a:cxn>
                <a:cxn ang="0">
                  <a:pos x="1145" y="977"/>
                </a:cxn>
                <a:cxn ang="0">
                  <a:pos x="1205" y="1079"/>
                </a:cxn>
                <a:cxn ang="0">
                  <a:pos x="1085" y="1133"/>
                </a:cxn>
                <a:cxn ang="0">
                  <a:pos x="1085" y="1205"/>
                </a:cxn>
                <a:cxn ang="0">
                  <a:pos x="929" y="1217"/>
                </a:cxn>
                <a:cxn ang="0">
                  <a:pos x="869" y="1325"/>
                </a:cxn>
                <a:cxn ang="0">
                  <a:pos x="929" y="1349"/>
                </a:cxn>
                <a:cxn ang="0">
                  <a:pos x="131" y="1349"/>
                </a:cxn>
                <a:cxn ang="0">
                  <a:pos x="143" y="1247"/>
                </a:cxn>
                <a:cxn ang="0">
                  <a:pos x="137" y="179"/>
                </a:cxn>
              </a:cxnLst>
              <a:rect l="0" t="0" r="r" b="b"/>
              <a:pathLst>
                <a:path w="1221" h="1447">
                  <a:moveTo>
                    <a:pt x="137" y="179"/>
                  </a:moveTo>
                  <a:cubicBezTo>
                    <a:pt x="249" y="0"/>
                    <a:pt x="700" y="158"/>
                    <a:pt x="815" y="173"/>
                  </a:cubicBezTo>
                  <a:cubicBezTo>
                    <a:pt x="930" y="188"/>
                    <a:pt x="775" y="250"/>
                    <a:pt x="827" y="269"/>
                  </a:cubicBezTo>
                  <a:cubicBezTo>
                    <a:pt x="879" y="288"/>
                    <a:pt x="1077" y="263"/>
                    <a:pt x="1127" y="287"/>
                  </a:cubicBezTo>
                  <a:cubicBezTo>
                    <a:pt x="1177" y="311"/>
                    <a:pt x="1221" y="391"/>
                    <a:pt x="1127" y="413"/>
                  </a:cubicBezTo>
                  <a:cubicBezTo>
                    <a:pt x="1033" y="435"/>
                    <a:pt x="655" y="405"/>
                    <a:pt x="563" y="419"/>
                  </a:cubicBezTo>
                  <a:cubicBezTo>
                    <a:pt x="471" y="433"/>
                    <a:pt x="573" y="473"/>
                    <a:pt x="575" y="497"/>
                  </a:cubicBezTo>
                  <a:cubicBezTo>
                    <a:pt x="577" y="521"/>
                    <a:pt x="523" y="555"/>
                    <a:pt x="575" y="563"/>
                  </a:cubicBezTo>
                  <a:cubicBezTo>
                    <a:pt x="627" y="571"/>
                    <a:pt x="811" y="543"/>
                    <a:pt x="887" y="545"/>
                  </a:cubicBezTo>
                  <a:cubicBezTo>
                    <a:pt x="963" y="547"/>
                    <a:pt x="1008" y="554"/>
                    <a:pt x="1031" y="575"/>
                  </a:cubicBezTo>
                  <a:cubicBezTo>
                    <a:pt x="1054" y="596"/>
                    <a:pt x="1056" y="655"/>
                    <a:pt x="1025" y="671"/>
                  </a:cubicBezTo>
                  <a:cubicBezTo>
                    <a:pt x="994" y="687"/>
                    <a:pt x="875" y="658"/>
                    <a:pt x="845" y="671"/>
                  </a:cubicBezTo>
                  <a:cubicBezTo>
                    <a:pt x="815" y="684"/>
                    <a:pt x="843" y="721"/>
                    <a:pt x="845" y="749"/>
                  </a:cubicBezTo>
                  <a:cubicBezTo>
                    <a:pt x="847" y="777"/>
                    <a:pt x="835" y="822"/>
                    <a:pt x="857" y="839"/>
                  </a:cubicBezTo>
                  <a:cubicBezTo>
                    <a:pt x="879" y="856"/>
                    <a:pt x="956" y="837"/>
                    <a:pt x="977" y="851"/>
                  </a:cubicBezTo>
                  <a:cubicBezTo>
                    <a:pt x="998" y="865"/>
                    <a:pt x="982" y="902"/>
                    <a:pt x="983" y="923"/>
                  </a:cubicBezTo>
                  <a:cubicBezTo>
                    <a:pt x="984" y="944"/>
                    <a:pt x="956" y="968"/>
                    <a:pt x="983" y="977"/>
                  </a:cubicBezTo>
                  <a:cubicBezTo>
                    <a:pt x="1010" y="986"/>
                    <a:pt x="1108" y="960"/>
                    <a:pt x="1145" y="977"/>
                  </a:cubicBezTo>
                  <a:cubicBezTo>
                    <a:pt x="1182" y="994"/>
                    <a:pt x="1215" y="1053"/>
                    <a:pt x="1205" y="1079"/>
                  </a:cubicBezTo>
                  <a:cubicBezTo>
                    <a:pt x="1195" y="1105"/>
                    <a:pt x="1105" y="1112"/>
                    <a:pt x="1085" y="1133"/>
                  </a:cubicBezTo>
                  <a:cubicBezTo>
                    <a:pt x="1065" y="1154"/>
                    <a:pt x="1111" y="1191"/>
                    <a:pt x="1085" y="1205"/>
                  </a:cubicBezTo>
                  <a:cubicBezTo>
                    <a:pt x="1059" y="1219"/>
                    <a:pt x="965" y="1197"/>
                    <a:pt x="929" y="1217"/>
                  </a:cubicBezTo>
                  <a:cubicBezTo>
                    <a:pt x="893" y="1237"/>
                    <a:pt x="869" y="1303"/>
                    <a:pt x="869" y="1325"/>
                  </a:cubicBezTo>
                  <a:cubicBezTo>
                    <a:pt x="869" y="1347"/>
                    <a:pt x="1052" y="1345"/>
                    <a:pt x="929" y="1349"/>
                  </a:cubicBezTo>
                  <a:cubicBezTo>
                    <a:pt x="806" y="1353"/>
                    <a:pt x="262" y="1366"/>
                    <a:pt x="131" y="1349"/>
                  </a:cubicBezTo>
                  <a:cubicBezTo>
                    <a:pt x="0" y="1332"/>
                    <a:pt x="145" y="1447"/>
                    <a:pt x="143" y="1247"/>
                  </a:cubicBezTo>
                  <a:cubicBezTo>
                    <a:pt x="141" y="1047"/>
                    <a:pt x="25" y="358"/>
                    <a:pt x="137" y="179"/>
                  </a:cubicBezTo>
                  <a:close/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7EFFF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48195" name="Picture 67" descr="3 ПК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DFFFE"/>
                </a:clrFrom>
                <a:clrTo>
                  <a:srgbClr val="FDFFFE">
                    <a:alpha val="0"/>
                  </a:srgbClr>
                </a:clrTo>
              </a:clrChange>
            </a:blip>
            <a:srcRect l="58496" t="14703" r="5969" b="46989"/>
            <a:stretch>
              <a:fillRect/>
            </a:stretch>
          </p:blipFill>
          <p:spPr bwMode="auto">
            <a:xfrm>
              <a:off x="4774" y="136"/>
              <a:ext cx="893" cy="719"/>
            </a:xfrm>
            <a:prstGeom prst="rect">
              <a:avLst/>
            </a:prstGeom>
            <a:noFill/>
          </p:spPr>
        </p:pic>
      </p:grpSp>
      <p:sp>
        <p:nvSpPr>
          <p:cNvPr id="48196" name="AutoShape 6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97" name="AutoShape 69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8198" name="AutoShape 70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20" name="Rectangle 68"/>
          <p:cNvSpPr>
            <a:spLocks noChangeArrowheads="1"/>
          </p:cNvSpPr>
          <p:nvPr/>
        </p:nvSpPr>
        <p:spPr bwMode="auto">
          <a:xfrm>
            <a:off x="2032000" y="2627313"/>
            <a:ext cx="6846888" cy="2816225"/>
          </a:xfrm>
          <a:prstGeom prst="rect">
            <a:avLst/>
          </a:prstGeom>
          <a:solidFill>
            <a:srgbClr val="99CCFF">
              <a:alpha val="39999"/>
            </a:srgbClr>
          </a:solidFill>
          <a:ln w="9525" algn="ctr">
            <a:solidFill>
              <a:srgbClr val="0099CC"/>
            </a:solidFill>
            <a:miter lim="800000"/>
            <a:headEnd/>
            <a:tailEnd/>
          </a:ln>
          <a:effectLst/>
        </p:spPr>
        <p:txBody>
          <a:bodyPr lIns="54000" tIns="10800" rIns="54000"/>
          <a:lstStyle/>
          <a:p>
            <a:endParaRPr lang="ru-RU"/>
          </a:p>
        </p:txBody>
      </p:sp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7191375" y="0"/>
            <a:ext cx="1952625" cy="1123950"/>
          </a:xfrm>
          <a:prstGeom prst="rect">
            <a:avLst/>
          </a:prstGeom>
          <a:gradFill rotWithShape="1">
            <a:gsLst>
              <a:gs pos="0">
                <a:srgbClr val="B9DCFF"/>
              </a:gs>
              <a:gs pos="100000">
                <a:schemeClr val="bg1"/>
              </a:gs>
            </a:gsLst>
            <a:path path="rect">
              <a:fillToRect l="100000" b="10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9157" name="Picture 5" descr="подключ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38700" y="6016625"/>
            <a:ext cx="4305300" cy="841375"/>
          </a:xfrm>
          <a:prstGeom prst="rect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</p:pic>
      <p:sp>
        <p:nvSpPr>
          <p:cNvPr id="49158" name="WordArt 6"/>
          <p:cNvSpPr>
            <a:spLocks noChangeArrowheads="1" noChangeShapeType="1" noTextEdit="1"/>
          </p:cNvSpPr>
          <p:nvPr/>
        </p:nvSpPr>
        <p:spPr bwMode="auto">
          <a:xfrm>
            <a:off x="5113338" y="793750"/>
            <a:ext cx="3732212" cy="35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3600" kern="10">
                <a:ln w="12700">
                  <a:solidFill>
                    <a:srgbClr val="C4DFF8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1"/>
                </a:gradFill>
                <a:effectLst>
                  <a:outerShdw dist="56796" dir="1593903" algn="ctr" rotWithShape="0">
                    <a:srgbClr val="CDD2FF"/>
                  </a:outerShdw>
                </a:effectLst>
                <a:latin typeface="Century Gothic"/>
              </a:rPr>
              <a:t>Топология ЛВС</a:t>
            </a:r>
          </a:p>
        </p:txBody>
      </p:sp>
      <p:pic>
        <p:nvPicPr>
          <p:cNvPr id="49159" name="Picture 7" descr="за клавой_полоса"/>
          <p:cNvPicPr>
            <a:picLocks noChangeAspect="1" noChangeArrowheads="1"/>
          </p:cNvPicPr>
          <p:nvPr/>
        </p:nvPicPr>
        <p:blipFill>
          <a:blip r:embed="rId3"/>
          <a:srcRect b="17392"/>
          <a:stretch>
            <a:fillRect/>
          </a:stretch>
        </p:blipFill>
        <p:spPr bwMode="auto">
          <a:xfrm>
            <a:off x="1809750" y="0"/>
            <a:ext cx="7334250" cy="542925"/>
          </a:xfrm>
          <a:prstGeom prst="rect">
            <a:avLst/>
          </a:prstGeom>
          <a:noFill/>
        </p:spPr>
      </p:pic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0" y="0"/>
            <a:ext cx="1866900" cy="542925"/>
          </a:xfrm>
          <a:prstGeom prst="rect">
            <a:avLst/>
          </a:prstGeom>
          <a:solidFill>
            <a:srgbClr val="AFD7F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0" y="0"/>
            <a:ext cx="4105275" cy="142875"/>
          </a:xfrm>
          <a:prstGeom prst="rect">
            <a:avLst/>
          </a:prstGeom>
          <a:noFill/>
          <a:ln w="9525">
            <a:solidFill>
              <a:srgbClr val="88A5D8"/>
            </a:solidFill>
            <a:miter lim="800000"/>
            <a:headEnd/>
            <a:tailEnd/>
          </a:ln>
          <a:effectLst/>
        </p:spPr>
        <p:txBody>
          <a:bodyPr lIns="54000" tIns="0" rIns="54000" bIns="0" anchor="ctr"/>
          <a:lstStyle/>
          <a:p>
            <a:pPr>
              <a:tabLst>
                <a:tab pos="4667250" algn="l"/>
              </a:tabLst>
            </a:pPr>
            <a:r>
              <a:rPr lang="ru-RU" sz="900" b="1">
                <a:solidFill>
                  <a:srgbClr val="000066"/>
                </a:solidFill>
                <a:latin typeface="Century Gothic" pitchFamily="34" charset="0"/>
              </a:rPr>
              <a:t>   Технология. 10 класс.  Раздел   </a:t>
            </a:r>
            <a:r>
              <a:rPr lang="ru-RU" sz="900" b="1">
                <a:solidFill>
                  <a:srgbClr val="AFD7FB"/>
                </a:solidFill>
                <a:latin typeface="Century Gothic" pitchFamily="34" charset="0"/>
              </a:rPr>
              <a:t>"Информационные технологии"</a:t>
            </a:r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>
            <a:off x="0" y="533400"/>
            <a:ext cx="2943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 flipV="1">
            <a:off x="0" y="823913"/>
            <a:ext cx="42863" cy="6034087"/>
          </a:xfrm>
          <a:prstGeom prst="rect">
            <a:avLst/>
          </a:prstGeom>
          <a:solidFill>
            <a:srgbClr val="99CCFF">
              <a:alpha val="47000"/>
            </a:srgbClr>
          </a:solidFill>
          <a:ln w="9525">
            <a:solidFill>
              <a:srgbClr val="1C7B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49217" name="Picture 65" descr="Топология сети ЛВС точка-точка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024F"/>
              </a:clrFrom>
              <a:clrTo>
                <a:srgbClr val="FE024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" y="3371850"/>
            <a:ext cx="2857500" cy="1085850"/>
          </a:xfrm>
          <a:prstGeom prst="rect">
            <a:avLst/>
          </a:prstGeom>
          <a:noFill/>
        </p:spPr>
      </p:pic>
      <p:sp>
        <p:nvSpPr>
          <p:cNvPr id="49218" name="Text Box 66"/>
          <p:cNvSpPr txBox="1">
            <a:spLocks noChangeArrowheads="1"/>
          </p:cNvSpPr>
          <p:nvPr/>
        </p:nvSpPr>
        <p:spPr bwMode="auto">
          <a:xfrm>
            <a:off x="504825" y="1228725"/>
            <a:ext cx="83439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ru-RU" sz="1500"/>
              <a:t>Компьютеры, входящие в ЛВС, можно соединить между собой разными способами – топологиями. </a:t>
            </a:r>
          </a:p>
          <a:p>
            <a:pPr>
              <a:lnSpc>
                <a:spcPct val="130000"/>
              </a:lnSpc>
            </a:pPr>
            <a:r>
              <a:rPr lang="ru-RU" sz="1500">
                <a:solidFill>
                  <a:srgbClr val="333399"/>
                </a:solidFill>
              </a:rPr>
              <a:t>Сетевая топология</a:t>
            </a:r>
            <a:r>
              <a:rPr lang="ru-RU" sz="1500"/>
              <a:t> – это граф связей компьютерной сети, т.е. тип соединения узлов и линий связи. Выделяют 4 основных топологии:</a:t>
            </a:r>
          </a:p>
        </p:txBody>
      </p:sp>
      <p:sp>
        <p:nvSpPr>
          <p:cNvPr id="49219" name="Text Box 67"/>
          <p:cNvSpPr txBox="1">
            <a:spLocks noChangeArrowheads="1"/>
          </p:cNvSpPr>
          <p:nvPr/>
        </p:nvSpPr>
        <p:spPr bwMode="auto">
          <a:xfrm>
            <a:off x="3686175" y="2828925"/>
            <a:ext cx="5153025" cy="239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sz="1500"/>
              <a:t>Топология</a:t>
            </a:r>
            <a:r>
              <a:rPr lang="ru-RU" sz="1500" b="1">
                <a:solidFill>
                  <a:srgbClr val="0558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"Точка – Точка"</a:t>
            </a:r>
            <a:r>
              <a:rPr lang="ru-RU" sz="1500"/>
              <a:t> – самая  простая. </a:t>
            </a:r>
            <a:br>
              <a:rPr lang="ru-RU" sz="1500"/>
            </a:br>
            <a:r>
              <a:rPr lang="ru-RU" sz="1500"/>
              <a:t>При такой организации сеть состоит из 2 компьютеров, непосредственно подключенных друг к другу. 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sz="1500">
                <a:solidFill>
                  <a:srgbClr val="0047D6"/>
                </a:solidFill>
              </a:rPr>
              <a:t>Достоинство</a:t>
            </a:r>
            <a:r>
              <a:rPr lang="ru-RU" sz="1500"/>
              <a:t> такой организации – простота  и относительная дешевизна. </a:t>
            </a:r>
          </a:p>
          <a:p>
            <a:pPr>
              <a:lnSpc>
                <a:spcPct val="130000"/>
              </a:lnSpc>
              <a:spcBef>
                <a:spcPct val="50000"/>
              </a:spcBef>
            </a:pPr>
            <a:r>
              <a:rPr lang="ru-RU" sz="1500">
                <a:solidFill>
                  <a:srgbClr val="0047D6"/>
                </a:solidFill>
              </a:rPr>
              <a:t>Недостаток</a:t>
            </a:r>
            <a:r>
              <a:rPr lang="ru-RU" sz="1500"/>
              <a:t> такой организации – соединить  таким образом можно всего 2 компьютера. </a:t>
            </a:r>
          </a:p>
        </p:txBody>
      </p:sp>
      <p:sp>
        <p:nvSpPr>
          <p:cNvPr id="49227" name="AutoShape 7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521575" y="6675438"/>
            <a:ext cx="295275" cy="192087"/>
          </a:xfrm>
          <a:prstGeom prst="actionButtonBackPrevious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228" name="AutoShape 7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874125" y="6675438"/>
            <a:ext cx="295275" cy="192087"/>
          </a:xfrm>
          <a:prstGeom prst="actionButtonForwardNext">
            <a:avLst/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9229" name="AutoShape 7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864475" y="6667500"/>
            <a:ext cx="962025" cy="190500"/>
          </a:xfrm>
          <a:prstGeom prst="bevel">
            <a:avLst>
              <a:gd name="adj" fmla="val 0"/>
            </a:avLst>
          </a:prstGeom>
          <a:gradFill rotWithShape="0">
            <a:gsLst>
              <a:gs pos="0">
                <a:srgbClr val="FFFFFF"/>
              </a:gs>
              <a:gs pos="100000">
                <a:srgbClr val="C4DCF0"/>
              </a:gs>
            </a:gsLst>
            <a:lin ang="5400000" scaled="1"/>
          </a:gradFill>
          <a:ln w="9525">
            <a:solidFill>
              <a:srgbClr val="819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000">
                <a:solidFill>
                  <a:srgbClr val="0033CC"/>
                </a:solidFill>
                <a:latin typeface="Century Gothic" pitchFamily="34" charset="0"/>
              </a:rPr>
              <a:t>Содержание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8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4F9E"/>
      </a:hlink>
      <a:folHlink>
        <a:srgbClr val="8BB2FF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4F9E"/>
        </a:hlink>
        <a:folHlink>
          <a:srgbClr val="8BB2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1068</Words>
  <Application>Microsoft Office PowerPoint</Application>
  <PresentationFormat>Экран (4:3)</PresentationFormat>
  <Paragraphs>154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Century Gothic</vt:lpstr>
      <vt:lpstr>Times New Roman</vt:lpstr>
      <vt:lpstr>Wingdings</vt:lpstr>
      <vt:lpstr>Verdana</vt:lpstr>
      <vt:lpstr>Symbol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OEM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Сидорова</dc:creator>
  <cp:lastModifiedBy>hobbitPC</cp:lastModifiedBy>
  <cp:revision>35</cp:revision>
  <dcterms:created xsi:type="dcterms:W3CDTF">2007-10-21T20:25:00Z</dcterms:created>
  <dcterms:modified xsi:type="dcterms:W3CDTF">2016-01-29T20:03:19Z</dcterms:modified>
</cp:coreProperties>
</file>