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9" r:id="rId2"/>
    <p:sldId id="316" r:id="rId3"/>
    <p:sldId id="29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43" r:id="rId14"/>
    <p:sldId id="284" r:id="rId15"/>
    <p:sldId id="344" r:id="rId16"/>
    <p:sldId id="285" r:id="rId17"/>
    <p:sldId id="317" r:id="rId18"/>
    <p:sldId id="300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301" r:id="rId30"/>
    <p:sldId id="302" r:id="rId31"/>
    <p:sldId id="346" r:id="rId32"/>
    <p:sldId id="347" r:id="rId33"/>
    <p:sldId id="348" r:id="rId34"/>
    <p:sldId id="349" r:id="rId35"/>
    <p:sldId id="345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56A45"/>
    <a:srgbClr val="FF9933"/>
    <a:srgbClr val="6ED412"/>
    <a:srgbClr val="EAEAEA"/>
    <a:srgbClr val="FFFF99"/>
    <a:srgbClr val="CC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54" autoAdjust="0"/>
    <p:restoredTop sz="94660"/>
  </p:normalViewPr>
  <p:slideViewPr>
    <p:cSldViewPr snapToGrid="0">
      <p:cViewPr>
        <p:scale>
          <a:sx n="70" d="100"/>
          <a:sy n="70" d="100"/>
        </p:scale>
        <p:origin x="-570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9DCCF-1A22-4880-8FD6-7EB34AB18990}" type="datetimeFigureOut">
              <a:rPr lang="ru-RU" smtClean="0"/>
              <a:pPr/>
              <a:t>14.11.2015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02532-BC98-48D3-B876-95590B971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82360-8FB3-44B6-AB8A-93712A480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1F7E0-6C3D-4507-9DA7-BE4078416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CB0E9-4D2E-4373-A014-32F8778DF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02E41-7345-4EA2-B47B-1D8F411F3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99222-7990-429C-BA0B-921112E2B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7100C-4D4D-47E9-9B53-5C5A9809C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DBB7B-34C9-485D-AE59-55FE21837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7872F-5E55-4A46-8CD5-FC5F3BAE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A652E-6966-4BC8-B20E-6FF281DDF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D6D91-E5EB-402D-B0DC-0B6C78DFA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3106-7FE1-40BA-A059-3A66FCF68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9D0FBA-2565-47A2-90C9-561464050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2;&#1086;&#1087;&#1080;&#1103;\&#1082;&#1072;&#1085;%2020.04.13\&#1082;&#1072;&#1085;\&#1090;&#1077;&#1093;&#1085;&#1086;&#1083;&#1086;&#1075;&#1080;&#1103;\&#1057;&#1074;&#1086;&#1103;_&#1048;&#1043;&#1056;&#1040;\&#1101;&#1083;.&#1094;&#1077;&#1087;&#1100;%20&#1080;%20&#1101;&#1083;&#1077;&#1084;&#1077;&#1085;&#1090;&#1099;%20(5-7)\MUSIC_01.MID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2;&#1086;&#1087;&#1080;&#1103;\&#1082;&#1072;&#1085;%2020.04.13\&#1082;&#1072;&#1085;\&#1090;&#1077;&#1093;&#1085;&#1086;&#1083;&#1086;&#1075;&#1080;&#1103;\&#1057;&#1074;&#1086;&#1103;_&#1048;&#1043;&#1056;&#1040;\&#1101;&#1083;.&#1094;&#1077;&#1087;&#1100;%20&#1080;%20&#1101;&#1083;&#1077;&#1084;&#1077;&#1085;&#1090;&#1099;%20(5-7)\GMMOTIVE.MID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20.xml"/><Relationship Id="rId7" Type="http://schemas.openxmlformats.org/officeDocument/2006/relationships/slide" Target="slide27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31.xml"/><Relationship Id="rId5" Type="http://schemas.openxmlformats.org/officeDocument/2006/relationships/slide" Target="slide22.xml"/><Relationship Id="rId10" Type="http://schemas.openxmlformats.org/officeDocument/2006/relationships/slide" Target="slide24.xml"/><Relationship Id="rId4" Type="http://schemas.openxmlformats.org/officeDocument/2006/relationships/slide" Target="slide21.xml"/><Relationship Id="rId9" Type="http://schemas.openxmlformats.org/officeDocument/2006/relationships/slide" Target="slide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7.xml"/><Relationship Id="rId5" Type="http://schemas.openxmlformats.org/officeDocument/2006/relationships/slide" Target="slide7.xml"/><Relationship Id="rId10" Type="http://schemas.openxmlformats.org/officeDocument/2006/relationships/slide" Target="slide9.xml"/><Relationship Id="rId4" Type="http://schemas.openxmlformats.org/officeDocument/2006/relationships/slide" Target="slide6.xml"/><Relationship Id="rId9" Type="http://schemas.openxmlformats.org/officeDocument/2006/relationships/slide" Target="slide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gif"/><Relationship Id="rId12" Type="http://schemas.openxmlformats.org/officeDocument/2006/relationships/image" Target="../media/image44.png"/><Relationship Id="rId2" Type="http://schemas.openxmlformats.org/officeDocument/2006/relationships/audio" Target="file:///D:\&#1082;&#1086;&#1087;&#1080;&#1103;\&#1082;&#1072;&#1085;%2020.04.13\&#1082;&#1072;&#1085;\&#1090;&#1077;&#1093;&#1085;&#1086;&#1083;&#1086;&#1075;&#1080;&#1103;\&#1057;&#1074;&#1086;&#1103;_&#1048;&#1043;&#1056;&#1040;\&#1101;&#1083;.&#1094;&#1077;&#1087;&#1100;%20&#1080;%20&#1101;&#1083;&#1077;&#1084;&#1077;&#1085;&#1090;&#1099;%20(5-7)\PARNT_05.MID" TargetMode="External"/><Relationship Id="rId1" Type="http://schemas.openxmlformats.org/officeDocument/2006/relationships/audio" Target="file:///C:\Documents%20and%20Settings\user\&#1056;&#1072;&#1073;&#1086;&#1095;&#1080;&#1081;%20&#1089;&#1090;&#1086;&#1083;\&#1082;&#1072;&#1085;\&#1091;&#1088;&#1086;&#1082;-&#1080;&#1075;&#1088;&#1072;\BABY_01.MID" TargetMode="External"/><Relationship Id="rId6" Type="http://schemas.openxmlformats.org/officeDocument/2006/relationships/image" Target="../media/image38.gif"/><Relationship Id="rId11" Type="http://schemas.openxmlformats.org/officeDocument/2006/relationships/image" Target="../media/image43.gif"/><Relationship Id="rId5" Type="http://schemas.openxmlformats.org/officeDocument/2006/relationships/image" Target="../media/image37.gif"/><Relationship Id="rId10" Type="http://schemas.openxmlformats.org/officeDocument/2006/relationships/image" Target="../media/image42.gif"/><Relationship Id="rId4" Type="http://schemas.openxmlformats.org/officeDocument/2006/relationships/image" Target="../media/image36.gif"/><Relationship Id="rId9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971550" y="2422525"/>
            <a:ext cx="7451725" cy="2160588"/>
          </a:xfrm>
          <a:prstGeom prst="rect">
            <a:avLst/>
          </a:prstGeom>
          <a:effectLst>
            <a:outerShdw blurRad="76200" dist="127000" dir="2700000" sx="106000" sy="106000" algn="tl" rotWithShape="0">
              <a:prstClr val="black">
                <a:alpha val="63000"/>
              </a:prstClr>
            </a:outerShdw>
          </a:effec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effectLst>
                  <a:outerShdw blurRad="63500" dist="50800" dir="16200000" sx="108000" sy="108000" rotWithShape="0">
                    <a:prstClr val="black">
                      <a:alpha val="50000"/>
                    </a:prstClr>
                  </a:outerShdw>
                </a:effectLst>
                <a:latin typeface="Impact"/>
              </a:rPr>
              <a:t>         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27088" y="5229225"/>
            <a:ext cx="698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>
              <a:solidFill>
                <a:schemeClr val="accent1"/>
              </a:solidFill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4" name="Picture 31" descr="2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9706" y="4777740"/>
            <a:ext cx="2512632" cy="171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1600" dist="63500" dir="9000000" sx="102000" sy="102000" algn="tl" rotWithShape="0">
              <a:prstClr val="black">
                <a:alpha val="67000"/>
              </a:prstClr>
            </a:outerShdw>
          </a:effectLst>
        </p:spPr>
      </p:pic>
      <p:pic>
        <p:nvPicPr>
          <p:cNvPr id="8" name="Picture 33" descr="1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560888"/>
            <a:ext cx="2641600" cy="2009775"/>
          </a:xfrm>
          <a:prstGeom prst="rect">
            <a:avLst/>
          </a:prstGeom>
          <a:noFill/>
          <a:effectLst>
            <a:outerShdw blurRad="76200" dist="63500" dir="1200000" sx="105000" sy="105000" algn="bl" rotWithShape="0">
              <a:prstClr val="black">
                <a:alpha val="50000"/>
              </a:prstClr>
            </a:outerShdw>
          </a:effectLst>
        </p:spPr>
      </p:pic>
      <p:pic>
        <p:nvPicPr>
          <p:cNvPr id="9" name="Picture 33" descr="1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2128" y="586105"/>
            <a:ext cx="1896375" cy="1494155"/>
          </a:xfrm>
          <a:prstGeom prst="rect">
            <a:avLst/>
          </a:prstGeom>
          <a:noFill/>
          <a:effectLst>
            <a:outerShdw blurRad="101600" dist="101600" dir="13800000" sx="111000" sy="111000" algn="tl" rotWithShape="0">
              <a:prstClr val="black">
                <a:alpha val="60000"/>
              </a:prstClr>
            </a:outerShdw>
          </a:effectLst>
        </p:spPr>
      </p:pic>
      <p:pic>
        <p:nvPicPr>
          <p:cNvPr id="2057" name="Picture 34" descr="17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2943" y="345582"/>
            <a:ext cx="2469197" cy="266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971550" y="2422525"/>
            <a:ext cx="7451725" cy="2160588"/>
          </a:xfrm>
          <a:prstGeom prst="rect">
            <a:avLst/>
          </a:prstGeom>
          <a:effectLst>
            <a:outerShdw blurRad="76200" dist="127000" dir="2700000" sx="106000" sy="106000" algn="tl" rotWithShape="0">
              <a:prstClr val="black">
                <a:alpha val="63000"/>
              </a:prstClr>
            </a:outerShdw>
          </a:effec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9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effectLst>
                  <a:outerShdw blurRad="63500" dist="50800" dir="16200000" sx="108000" sy="108000" rotWithShape="0">
                    <a:prstClr val="black">
                      <a:alpha val="50000"/>
                    </a:prstClr>
                  </a:outerShdw>
                </a:effectLst>
                <a:latin typeface="Impact"/>
              </a:rPr>
              <a:t>         </a:t>
            </a:r>
          </a:p>
        </p:txBody>
      </p:sp>
      <p:pic>
        <p:nvPicPr>
          <p:cNvPr id="13" name="Picture 34" descr="18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90853" y="201880"/>
            <a:ext cx="2199865" cy="2178297"/>
          </a:xfrm>
          <a:prstGeom prst="rect">
            <a:avLst/>
          </a:prstGeom>
          <a:noFill/>
          <a:effectLst>
            <a:outerShdw blurRad="88900" dist="50800" dir="2700000" sx="102000" sy="102000" algn="tl" rotWithShape="0">
              <a:prstClr val="black">
                <a:alpha val="64000"/>
              </a:prstClr>
            </a:outerShdw>
          </a:effectLst>
        </p:spPr>
      </p:pic>
      <p:pic>
        <p:nvPicPr>
          <p:cNvPr id="12" name="Рисунок 11" descr="си.1.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6266" y="2023451"/>
            <a:ext cx="8205848" cy="2875552"/>
          </a:xfrm>
          <a:prstGeom prst="rect">
            <a:avLst/>
          </a:prstGeom>
        </p:spPr>
      </p:pic>
      <p:pic>
        <p:nvPicPr>
          <p:cNvPr id="14" name="MUSIC_01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Что из перечисленного не относится к источникам тока?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Аккумулятор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Генератор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Розетка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Гальванический элемент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Какое условное обозначение штепсельной вилки (см. рис.) правильное?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А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Б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В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Г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7655" y="1175627"/>
            <a:ext cx="7512664" cy="144474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устройство предназначенное для замыкания и размыкания электрической цепи?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Выключатель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err="1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Замыкатель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Размыкатель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Штепсельная вилка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d7bfbb42edcbbc148491e5164e3ef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24" y="303068"/>
            <a:ext cx="8229600" cy="620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3596" y="5756417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20" descr="little_orange_guy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5023" y="3642984"/>
            <a:ext cx="1949615" cy="143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7422" y="538032"/>
            <a:ext cx="874821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8800" b="1" cap="none" spc="50" dirty="0" smtClean="0">
                <a:ln w="38100" cmpd="sng">
                  <a:solidFill>
                    <a:schemeClr val="bg1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  <a:tileRect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76200" dir="2700000" algn="tl" rotWithShape="0">
                    <a:srgbClr val="00B050">
                      <a:alpha val="6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ПРАВИЛЬНЫЙ</a:t>
            </a:r>
          </a:p>
          <a:p>
            <a:pPr algn="ctr"/>
            <a:r>
              <a:rPr lang="ru-RU" sz="8800" b="1" spc="50" dirty="0" smtClean="0">
                <a:ln w="38100" cmpd="sng">
                  <a:solidFill>
                    <a:schemeClr val="bg1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  <a:tileRect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76200" dir="2700000" algn="tl" rotWithShape="0">
                    <a:srgbClr val="00B050">
                      <a:alpha val="6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ОТВЕТ!</a:t>
            </a:r>
            <a:endParaRPr lang="ru-RU" sz="8800" b="1" cap="none" spc="50" dirty="0">
              <a:ln w="38100" cmpd="sng">
                <a:solidFill>
                  <a:schemeClr val="bg1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1"/>
                <a:tileRect/>
              </a:gra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76200" dir="2700000" algn="tl" rotWithShape="0">
                  <a:srgbClr val="00B050">
                    <a:alpha val="6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d7bfbb42edcbbc148491e5164e3ef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24" y="303068"/>
            <a:ext cx="8229600" cy="620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948" y="5770065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15" descr="pict0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0080" y="3064846"/>
            <a:ext cx="2530735" cy="253073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7422" y="538032"/>
            <a:ext cx="874821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7200" b="1" cap="none" spc="50" dirty="0" smtClean="0">
                <a:ln w="38100" cmpd="sng">
                  <a:solidFill>
                    <a:schemeClr val="bg1"/>
                  </a:solidFill>
                  <a:prstDash val="solid"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76200" dir="2700000" algn="tl" rotWithShape="0">
                    <a:srgbClr val="FF0000">
                      <a:alpha val="6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НЕПРАВИЛЬНЫЙ</a:t>
            </a:r>
          </a:p>
          <a:p>
            <a:pPr algn="ctr"/>
            <a:r>
              <a:rPr lang="ru-RU" sz="7200" b="1" spc="50" dirty="0" smtClean="0">
                <a:ln w="38100" cmpd="sng">
                  <a:solidFill>
                    <a:schemeClr val="bg1"/>
                  </a:solidFill>
                  <a:prstDash val="solid"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50800" dist="76200" dir="2700000" algn="tl" rotWithShape="0">
                    <a:srgbClr val="FF0000">
                      <a:alpha val="6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ОТВЕТ!</a:t>
            </a:r>
            <a:endParaRPr lang="ru-RU" sz="7200" b="1" cap="none" spc="50" dirty="0">
              <a:ln w="38100" cmpd="sng">
                <a:solidFill>
                  <a:schemeClr val="bg1"/>
                </a:solidFill>
                <a:prstDash val="solid"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50800" dist="76200" dir="2700000" algn="tl" rotWithShape="0">
                  <a:srgbClr val="FF0000">
                    <a:alpha val="6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GMMOTIVE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4" descr="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1772" y="0"/>
            <a:ext cx="2235679" cy="2044470"/>
          </a:xfrm>
          <a:prstGeom prst="rect">
            <a:avLst/>
          </a:prstGeom>
          <a:noFill/>
        </p:spPr>
      </p:pic>
      <p:pic>
        <p:nvPicPr>
          <p:cNvPr id="4" name="Picture 19" descr="0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05514">
            <a:off x="7192371" y="3070746"/>
            <a:ext cx="1769200" cy="20953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0501" y="614149"/>
            <a:ext cx="7656394" cy="30843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</a:bodyPr>
          <a:lstStyle/>
          <a:p>
            <a:pPr algn="ctr"/>
            <a:r>
              <a:rPr lang="ru-RU" sz="5400" b="1" spc="100" dirty="0" smtClean="0">
                <a:ln w="114300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50800" dist="419100" dir="18900000" sx="103000" sy="103000" algn="bl" rotWithShape="0">
                    <a:srgbClr val="00B0F0">
                      <a:alpha val="40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2ТУР</a:t>
            </a:r>
            <a:endParaRPr lang="ru-RU" sz="5400" b="1" cap="none" spc="100" dirty="0">
              <a:ln w="114300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50800" dist="419100" dir="18900000" sx="103000" sy="103000" algn="bl" rotWithShape="0">
                  <a:srgbClr val="00B0F0">
                    <a:alpha val="40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5" name="Picture 46" descr="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13839"/>
            <a:ext cx="3207224" cy="28530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2000" y="126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20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7956550" y="13414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7356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672000" y="126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35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7" name="AutoShap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52000" y="126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8" name="AutoShape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92000" y="288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40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9" name="AutoShape 1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672000" y="288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30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6" name="AutoShape 4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553181" y="4536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60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7" name="AutoShape 4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672000" y="4536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45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8" name="AutoShape 4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92000" y="4536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9" name="AutoShape 4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552000" y="2880000"/>
            <a:ext cx="1800000" cy="1332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25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3" name="Нашивка 32">
            <a:hlinkClick r:id="rId11" action="ppaction://hlinksldjump"/>
          </p:cNvPr>
          <p:cNvSpPr/>
          <p:nvPr/>
        </p:nvSpPr>
        <p:spPr>
          <a:xfrm>
            <a:off x="8270542" y="6228000"/>
            <a:ext cx="765457" cy="504000"/>
          </a:xfrm>
          <a:prstGeom prst="chevron">
            <a:avLst>
              <a:gd name="adj" fmla="val 31481"/>
            </a:avLst>
          </a:prstGeom>
          <a:gradFill flip="none" rotWithShape="1">
            <a:gsLst>
              <a:gs pos="19000">
                <a:srgbClr val="C00000"/>
              </a:gs>
              <a:gs pos="85000">
                <a:schemeClr val="bg1">
                  <a:lumMod val="9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0800000" scaled="1"/>
            <a:tileRect/>
          </a:gradFill>
          <a:ln w="34925">
            <a:solidFill>
              <a:schemeClr val="accent2">
                <a:lumMod val="75000"/>
              </a:schemeClr>
            </a:solidFill>
          </a:ln>
          <a:effectLst>
            <a:outerShdw blurRad="63500" dist="63500" dir="12600000" sx="103000" sy="103000" algn="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gray">
          <a:xfrm>
            <a:off x="2920621" y="191069"/>
            <a:ext cx="3630304" cy="623579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Black" pitchFamily="34" charset="0"/>
              </a:rPr>
              <a:t>2  Т У Р</a:t>
            </a:r>
            <a:endParaRPr lang="en-US" sz="3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7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7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7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7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9"/>
                  </p:tgtEl>
                </p:cond>
              </p:nextCondLst>
            </p:seq>
          </p:childTnLst>
        </p:cTn>
      </p:par>
    </p:tnLst>
    <p:bldLst>
      <p:bldP spid="57346" grpId="0" animBg="1"/>
      <p:bldP spid="57356" grpId="0" animBg="1"/>
      <p:bldP spid="57357" grpId="0" animBg="1"/>
      <p:bldP spid="57358" grpId="0" animBg="1"/>
      <p:bldP spid="57359" grpId="0" animBg="1"/>
      <p:bldP spid="57386" grpId="0" animBg="1"/>
      <p:bldP spid="57387" grpId="0" animBg="1"/>
      <p:bldP spid="57388" grpId="0" animBg="1"/>
      <p:bldP spid="5738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8" name="Picture 10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5199797" y="4127670"/>
            <a:ext cx="3409040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Источники тока</a:t>
            </a:r>
          </a:p>
        </p:txBody>
      </p:sp>
      <p:sp>
        <p:nvSpPr>
          <p:cNvPr id="2970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6084888" y="14128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Как называются устройства вырабатывающие электрическую энергию?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8"/>
                  </p:tgtEl>
                </p:cond>
              </p:nextCondLst>
            </p:seq>
          </p:childTnLst>
        </p:cTn>
      </p:par>
    </p:tnLst>
    <p:bldLst>
      <p:bldP spid="430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7" descr="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191068" y="3020704"/>
            <a:ext cx="2115404" cy="2115404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8" name="Picture 27" descr="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255" y="-395784"/>
            <a:ext cx="2238233" cy="223823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9" name="Picture 27" descr="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926842" y="-341192"/>
            <a:ext cx="2142696" cy="2142696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6" name="Picture 27" descr="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8041" y="3769056"/>
            <a:ext cx="2115404" cy="2115404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7" name="Picture 27" descr="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8041" y="2690882"/>
            <a:ext cx="2044890" cy="204489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0501" y="614149"/>
            <a:ext cx="7656394" cy="30843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</a:bodyPr>
          <a:lstStyle/>
          <a:p>
            <a:pPr algn="ctr"/>
            <a:r>
              <a:rPr lang="ru-RU" sz="5400" b="1" spc="100" dirty="0" smtClean="0">
                <a:ln w="114300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50800" dist="419100" dir="18900000" sx="103000" sy="103000" algn="bl" rotWithShape="0">
                    <a:srgbClr val="00B0F0">
                      <a:alpha val="40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1ТУР</a:t>
            </a:r>
            <a:endParaRPr lang="ru-RU" sz="5400" b="1" cap="none" spc="100" dirty="0">
              <a:ln w="114300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50800" dist="419100" dir="18900000" sx="103000" sy="103000" algn="bl" rotWithShape="0">
                  <a:srgbClr val="00B0F0">
                    <a:alpha val="40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11" name="Picture 51" descr="1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7726" y="3860555"/>
            <a:ext cx="3712190" cy="29974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558352" y="4075947"/>
            <a:ext cx="4410359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Выключатель двухполюсный</a:t>
            </a:r>
          </a:p>
        </p:txBody>
      </p:sp>
      <p:sp>
        <p:nvSpPr>
          <p:cNvPr id="3072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Условное обозначение какого элемента изображено на рисунке?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21" name="Рисунок 20" descr="вы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982" y="3258359"/>
            <a:ext cx="2529840" cy="337108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449171" y="4566626"/>
            <a:ext cx="4527328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электродвигатель</a:t>
            </a:r>
          </a:p>
        </p:txBody>
      </p:sp>
      <p:sp>
        <p:nvSpPr>
          <p:cNvPr id="3174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Как называется устройство, которое преобразует электрическую энергию в механическую?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2"/>
                  </p:tgtEl>
                </p:cond>
              </p:nextCondLst>
            </p:seq>
          </p:childTnLst>
        </p:cTn>
      </p:par>
    </p:tnLst>
    <p:bldLst>
      <p:bldP spid="450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356535" y="4011196"/>
            <a:ext cx="4596396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Предохранитель плавкий</a:t>
            </a:r>
          </a:p>
        </p:txBody>
      </p:sp>
      <p:sp>
        <p:nvSpPr>
          <p:cNvPr id="327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Условное обозначение какого элемента изображено на рисунке? 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пре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260" y="3194900"/>
            <a:ext cx="1952267" cy="331562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9" name="Picture 15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5540991" y="4528228"/>
            <a:ext cx="3399828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потребители</a:t>
            </a:r>
          </a:p>
        </p:txBody>
      </p:sp>
      <p:sp>
        <p:nvSpPr>
          <p:cNvPr id="3379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Как называются устройства, преобразующие электрическую энергию в другие виды энергии?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9"/>
                  </p:tgtEl>
                </p:cond>
              </p:nextCondLst>
            </p:seq>
          </p:childTnLst>
        </p:cTn>
      </p:par>
    </p:tnLst>
    <p:bldLst>
      <p:bldP spid="4710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5308978" y="4214636"/>
            <a:ext cx="3519758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Источник тока</a:t>
            </a:r>
          </a:p>
        </p:txBody>
      </p:sp>
      <p:sp>
        <p:nvSpPr>
          <p:cNvPr id="3482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На рисунке изображена блок- схема простой электрической цепи. Как называется часть цепи обозначенная знаком вопроса?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023" y="5003612"/>
            <a:ext cx="5981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844955" y="4040713"/>
            <a:ext cx="4129458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Штепсельная розетка </a:t>
            </a:r>
            <a:endParaRPr lang="ru-RU" sz="3600" b="1" dirty="0">
              <a:solidFill>
                <a:srgbClr val="FF9933"/>
              </a:solidFill>
            </a:endParaRPr>
          </a:p>
        </p:txBody>
      </p:sp>
      <p:sp>
        <p:nvSpPr>
          <p:cNvPr id="358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Условное обозначение какого элемента электрической цепи изображено на рисунке?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розет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85" y="4503763"/>
            <a:ext cx="3113872" cy="188339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8"/>
                  </p:tgtEl>
                </p:cond>
              </p:nextCondLst>
            </p:seq>
          </p:childTnLst>
        </p:cTn>
      </p:par>
    </p:tnLst>
    <p:bldLst>
      <p:bldP spid="4915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2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712191" y="3998796"/>
            <a:ext cx="5254388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Упрощённый рисунок электрической цепи.</a:t>
            </a:r>
          </a:p>
        </p:txBody>
      </p:sp>
      <p:sp>
        <p:nvSpPr>
          <p:cNvPr id="368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Что такое электрическая схема?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</p:childTnLst>
        </p:cTn>
      </p:par>
    </p:tnLst>
    <p:bldLst>
      <p:bldP spid="5017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110297" y="4044211"/>
            <a:ext cx="1978025" cy="12003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36 Вольт</a:t>
            </a:r>
          </a:p>
        </p:txBody>
      </p:sp>
      <p:sp>
        <p:nvSpPr>
          <p:cNvPr id="378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Какое напряжение считается безопасным для человека?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6"/>
                  </p:tgtEl>
                </p:cond>
              </p:nextCondLst>
            </p:seq>
          </p:childTnLst>
        </p:cTn>
      </p:par>
    </p:tnLst>
    <p:bldLst>
      <p:bldP spid="5120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229350" y="4624070"/>
            <a:ext cx="1749425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ответ</a:t>
            </a:r>
          </a:p>
        </p:txBody>
      </p:sp>
      <p:sp>
        <p:nvSpPr>
          <p:cNvPr id="389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0" y="3411538"/>
            <a:ext cx="3400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агетная рамка 6"/>
          <p:cNvSpPr/>
          <p:nvPr/>
        </p:nvSpPr>
        <p:spPr>
          <a:xfrm>
            <a:off x="1119188" y="6059488"/>
            <a:ext cx="1943100" cy="604837"/>
          </a:xfrm>
          <a:prstGeom prst="bevel">
            <a:avLst/>
          </a:prstGeom>
          <a:gradFill flip="none" rotWithShape="1">
            <a:gsLst>
              <a:gs pos="9200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rect">
              <a:fillToRect l="50000" t="50000" r="50000" b="50000"/>
            </a:path>
            <a:tileRect/>
          </a:gra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ПОДСКАЗКА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4638" y="5338763"/>
            <a:ext cx="3357562" cy="58578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Текст подсказки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Текст вопроса.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222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229350" y="4624070"/>
            <a:ext cx="1749425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ответ</a:t>
            </a:r>
          </a:p>
        </p:txBody>
      </p:sp>
      <p:sp>
        <p:nvSpPr>
          <p:cNvPr id="389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0" y="3411538"/>
            <a:ext cx="3400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агетная рамка 6"/>
          <p:cNvSpPr/>
          <p:nvPr/>
        </p:nvSpPr>
        <p:spPr>
          <a:xfrm>
            <a:off x="1119188" y="6059488"/>
            <a:ext cx="1943100" cy="604837"/>
          </a:xfrm>
          <a:prstGeom prst="bevel">
            <a:avLst/>
          </a:prstGeom>
          <a:gradFill flip="none" rotWithShape="1">
            <a:gsLst>
              <a:gs pos="9200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rect">
              <a:fillToRect l="50000" t="50000" r="50000" b="50000"/>
            </a:path>
            <a:tileRect/>
          </a:gra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ПОДСКАЗКА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4638" y="5338763"/>
            <a:ext cx="3357562" cy="58578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Текст подсказки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Текст вопроса.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222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>
            <a:hlinkClick r:id="rId2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56000" y="1332000"/>
            <a:ext cx="1835943" cy="1350002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20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7956550" y="13414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7356" name="AutoShape 12">
            <a:hlinkClick r:id="rId3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3636000" y="1332000"/>
            <a:ext cx="1838598" cy="135195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30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7" name="AutoShape 13">
            <a:hlinkClick r:id="rId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6516000" y="1332000"/>
            <a:ext cx="1835944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25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8" name="AutoShape 14">
            <a:hlinkClick r:id="rId5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56000" y="3096000"/>
            <a:ext cx="1835944" cy="1349999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40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59" name="AutoShape 15">
            <a:hlinkClick r:id="rId6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3636000" y="3096000"/>
            <a:ext cx="1835943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35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6" name="AutoShape 42">
            <a:hlinkClick r:id="rId7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6516000" y="4860000"/>
            <a:ext cx="1835950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60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7" name="AutoShape 43">
            <a:hlinkClick r:id="rId8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3636000" y="4860000"/>
            <a:ext cx="1835950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50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8" name="AutoShape 44">
            <a:hlinkClick r:id="rId9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756000" y="4860000"/>
            <a:ext cx="1835950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55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57389" name="AutoShape 45">
            <a:hlinkClick r:id="rId10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6516000" y="3096000"/>
            <a:ext cx="1835943" cy="1350000"/>
          </a:xfrm>
          <a:prstGeom prst="bevel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45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4" name="Нашивка 33">
            <a:hlinkClick r:id="rId11" action="ppaction://hlinksldjump"/>
          </p:cNvPr>
          <p:cNvSpPr/>
          <p:nvPr/>
        </p:nvSpPr>
        <p:spPr>
          <a:xfrm>
            <a:off x="8270542" y="6228000"/>
            <a:ext cx="765457" cy="504000"/>
          </a:xfrm>
          <a:prstGeom prst="chevron">
            <a:avLst>
              <a:gd name="adj" fmla="val 31481"/>
            </a:avLst>
          </a:prstGeom>
          <a:gradFill flip="none" rotWithShape="1">
            <a:gsLst>
              <a:gs pos="19000">
                <a:srgbClr val="C00000"/>
              </a:gs>
              <a:gs pos="85000">
                <a:schemeClr val="bg1">
                  <a:lumMod val="9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0800000" scaled="1"/>
            <a:tileRect/>
          </a:gradFill>
          <a:ln w="34925">
            <a:solidFill>
              <a:schemeClr val="accent2">
                <a:lumMod val="75000"/>
              </a:schemeClr>
            </a:solidFill>
          </a:ln>
          <a:effectLst>
            <a:outerShdw blurRad="63500" dist="63500" dir="12600000" sx="103000" sy="103000" algn="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gray">
          <a:xfrm>
            <a:off x="2920621" y="191069"/>
            <a:ext cx="3630304" cy="623579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Black" pitchFamily="34" charset="0"/>
              </a:rPr>
              <a:t>1  Т У Р</a:t>
            </a:r>
            <a:endParaRPr lang="en-US" sz="32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7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7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7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7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7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99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89"/>
                  </p:tgtEl>
                </p:cond>
              </p:nextCondLst>
            </p:seq>
          </p:childTnLst>
        </p:cTn>
      </p:par>
    </p:tnLst>
    <p:bldLst>
      <p:bldP spid="57346" grpId="0" animBg="1"/>
      <p:bldP spid="57356" grpId="0" animBg="1"/>
      <p:bldP spid="57357" grpId="0" animBg="1"/>
      <p:bldP spid="57358" grpId="0" animBg="1"/>
      <p:bldP spid="57359" grpId="0" animBg="1"/>
      <p:bldP spid="57386" grpId="0" animBg="1"/>
      <p:bldP spid="57387" grpId="0" animBg="1"/>
      <p:bldP spid="57388" grpId="0" animBg="1"/>
      <p:bldP spid="5738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80000" y="540000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229350" y="4624070"/>
            <a:ext cx="1749425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9933"/>
                </a:solidFill>
              </a:rPr>
              <a:t>ответ</a:t>
            </a:r>
          </a:p>
        </p:txBody>
      </p:sp>
      <p:sp>
        <p:nvSpPr>
          <p:cNvPr id="389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20725" cy="5381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0" y="3411538"/>
            <a:ext cx="3400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агетная рамка 6"/>
          <p:cNvSpPr/>
          <p:nvPr/>
        </p:nvSpPr>
        <p:spPr>
          <a:xfrm>
            <a:off x="1119188" y="6059488"/>
            <a:ext cx="1943100" cy="604837"/>
          </a:xfrm>
          <a:prstGeom prst="bevel">
            <a:avLst/>
          </a:prstGeom>
          <a:gradFill flip="none" rotWithShape="1">
            <a:gsLst>
              <a:gs pos="9200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rect">
              <a:fillToRect l="50000" t="50000" r="50000" b="50000"/>
            </a:path>
            <a:tileRect/>
          </a:gra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ПОДСКАЗКА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4638" y="5338763"/>
            <a:ext cx="3357562" cy="58578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Текст подсказки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83528" y="148590"/>
            <a:ext cx="85312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>
                <a:solidFill>
                  <a:srgbClr val="FFFF99"/>
                </a:solidFill>
                <a:latin typeface="Comic Sans MS" pitchFamily="66" charset="0"/>
              </a:rPr>
              <a:t>Текст вопроса.</a:t>
            </a:r>
            <a:endParaRPr lang="ru-RU" sz="40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222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0" descr="b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129754">
            <a:off x="7697693" y="2593076"/>
            <a:ext cx="1176338" cy="1447800"/>
          </a:xfrm>
          <a:prstGeom prst="rect">
            <a:avLst/>
          </a:prstGeom>
          <a:noFill/>
        </p:spPr>
      </p:pic>
      <p:pic>
        <p:nvPicPr>
          <p:cNvPr id="13" name="Picture 26" descr="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02482">
            <a:off x="323215" y="3359691"/>
            <a:ext cx="1753483" cy="1857348"/>
          </a:xfrm>
          <a:prstGeom prst="rect">
            <a:avLst/>
          </a:prstGeom>
          <a:noFill/>
        </p:spPr>
      </p:pic>
      <p:pic>
        <p:nvPicPr>
          <p:cNvPr id="10" name="Picture 46" descr="1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2588" y="0"/>
            <a:ext cx="2752583" cy="20972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0501" y="614149"/>
            <a:ext cx="7656394" cy="30843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</a:bodyPr>
          <a:lstStyle/>
          <a:p>
            <a:pPr algn="ctr"/>
            <a:r>
              <a:rPr lang="ru-RU" sz="5400" b="1" spc="100" dirty="0" smtClean="0">
                <a:ln w="114300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50800" dist="419100" dir="18900000" sx="103000" sy="103000" algn="bl" rotWithShape="0">
                    <a:srgbClr val="00B0F0">
                      <a:alpha val="40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3ТУР</a:t>
            </a:r>
            <a:endParaRPr lang="ru-RU" sz="5400" b="1" cap="none" spc="100" dirty="0">
              <a:ln w="114300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50800" dist="419100" dir="18900000" sx="103000" sy="103000" algn="bl" rotWithShape="0">
                  <a:srgbClr val="00B0F0">
                    <a:alpha val="40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15" name="Picture 20" descr="3D_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43795" y="3944699"/>
            <a:ext cx="2078673" cy="2688112"/>
          </a:xfrm>
          <a:prstGeom prst="rect">
            <a:avLst/>
          </a:prstGeom>
          <a:noFill/>
        </p:spPr>
      </p:pic>
      <p:pic>
        <p:nvPicPr>
          <p:cNvPr id="16" name="Picture 18" descr="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529661">
            <a:off x="5204346" y="4118937"/>
            <a:ext cx="2083558" cy="20424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4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2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0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8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Х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И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88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3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84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532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8364" y="887105"/>
            <a:ext cx="8925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+mn-lt"/>
              </a:rPr>
              <a:t>1   2    3    4    5   6    7    8    9  10  11  12  13 14</a:t>
            </a:r>
            <a:endParaRPr lang="ru-RU" sz="32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151" y="3624450"/>
            <a:ext cx="7847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FF99"/>
                </a:solidFill>
                <a:latin typeface="Comic Sans MS" pitchFamily="66" charset="0"/>
              </a:rPr>
              <a:t>Защитник электрической цепи.</a:t>
            </a: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18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59631" y="3584847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Группа 20"/>
          <p:cNvGrpSpPr>
            <a:grpSpLocks noChangeAspect="1"/>
          </p:cNvGrpSpPr>
          <p:nvPr/>
        </p:nvGrpSpPr>
        <p:grpSpPr>
          <a:xfrm>
            <a:off x="619469" y="5290415"/>
            <a:ext cx="972000" cy="972000"/>
            <a:chOff x="6227763" y="2286000"/>
            <a:chExt cx="2160588" cy="2160587"/>
          </a:xfrm>
          <a:effectLst>
            <a:outerShdw blurRad="38100" dist="12700" dir="18900000" sx="105000" sy="105000" algn="bl" rotWithShape="0">
              <a:prstClr val="black">
                <a:alpha val="69000"/>
              </a:prstClr>
            </a:outerShdw>
          </a:effectLst>
        </p:grpSpPr>
        <p:sp>
          <p:nvSpPr>
            <p:cNvPr id="22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27" name="Группа 26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2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sp>
        <p:nvSpPr>
          <p:cNvPr id="32" name="Овал 31"/>
          <p:cNvSpPr>
            <a:spLocks noChangeAspect="1"/>
          </p:cNvSpPr>
          <p:nvPr/>
        </p:nvSpPr>
        <p:spPr>
          <a:xfrm>
            <a:off x="780239" y="5422191"/>
            <a:ext cx="684076" cy="684000"/>
          </a:xfrm>
          <a:prstGeom prst="ellipse">
            <a:avLst/>
          </a:prstGeom>
          <a:gradFill>
            <a:gsLst>
              <a:gs pos="71000">
                <a:srgbClr val="C00000"/>
              </a:gs>
              <a:gs pos="69000">
                <a:srgbClr val="FF0000"/>
              </a:gs>
              <a:gs pos="4000">
                <a:schemeClr val="bg1"/>
              </a:gs>
            </a:gsLst>
            <a:path path="circle">
              <a:fillToRect l="50000" t="50000" r="50000" b="50000"/>
            </a:path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0" descr="3D_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132" y="5133282"/>
            <a:ext cx="1057970" cy="13681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6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7" grpId="0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Э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24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2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8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34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2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8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6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В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84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И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52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28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604000" y="1620000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42000" y="1622274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18000" y="1622274"/>
            <a:ext cx="468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0000" y="887105"/>
            <a:ext cx="9321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+mn-lt"/>
              </a:rPr>
              <a:t>1  2   3   4   5    6  7   8   9  10 11 12 13 14  15 16</a:t>
            </a:r>
            <a:endParaRPr lang="ru-RU" sz="32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6603" y="3228665"/>
            <a:ext cx="85434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FF99"/>
                </a:solidFill>
                <a:latin typeface="Comic Sans MS" pitchFamily="66" charset="0"/>
              </a:rPr>
              <a:t>Устройство которое </a:t>
            </a:r>
            <a:r>
              <a:rPr lang="ru-RU" sz="3600" b="1" dirty="0" err="1" smtClean="0">
                <a:solidFill>
                  <a:srgbClr val="FFFF99"/>
                </a:solidFill>
                <a:latin typeface="Comic Sans MS" pitchFamily="66" charset="0"/>
              </a:rPr>
              <a:t>преобразет</a:t>
            </a:r>
            <a:r>
              <a:rPr lang="ru-RU" sz="3600" b="1" dirty="0" smtClean="0">
                <a:solidFill>
                  <a:srgbClr val="FFFF99"/>
                </a:solidFill>
                <a:latin typeface="Comic Sans MS" pitchFamily="66" charset="0"/>
              </a:rPr>
              <a:t> электрическую энергию в механическую.</a:t>
            </a: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21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77743" y="3448370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Группа 22"/>
          <p:cNvGrpSpPr>
            <a:grpSpLocks noChangeAspect="1"/>
          </p:cNvGrpSpPr>
          <p:nvPr/>
        </p:nvGrpSpPr>
        <p:grpSpPr>
          <a:xfrm>
            <a:off x="619469" y="5290415"/>
            <a:ext cx="972000" cy="972000"/>
            <a:chOff x="6227763" y="2286000"/>
            <a:chExt cx="2160588" cy="2160587"/>
          </a:xfrm>
          <a:effectLst>
            <a:outerShdw blurRad="38100" dist="12700" dir="18900000" sx="105000" sy="105000" algn="bl" rotWithShape="0">
              <a:prstClr val="black">
                <a:alpha val="69000"/>
              </a:prstClr>
            </a:outerShdw>
          </a:effectLst>
        </p:grpSpPr>
        <p:sp>
          <p:nvSpPr>
            <p:cNvPr id="24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29" name="Группа 26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30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2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3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sp>
        <p:nvSpPr>
          <p:cNvPr id="34" name="Овал 33"/>
          <p:cNvSpPr>
            <a:spLocks noChangeAspect="1"/>
          </p:cNvSpPr>
          <p:nvPr/>
        </p:nvSpPr>
        <p:spPr>
          <a:xfrm>
            <a:off x="780239" y="5422191"/>
            <a:ext cx="684076" cy="684000"/>
          </a:xfrm>
          <a:prstGeom prst="ellipse">
            <a:avLst/>
          </a:prstGeom>
          <a:gradFill>
            <a:gsLst>
              <a:gs pos="71000">
                <a:srgbClr val="C00000"/>
              </a:gs>
              <a:gs pos="69000">
                <a:srgbClr val="FF0000"/>
              </a:gs>
              <a:gs pos="4000">
                <a:schemeClr val="bg1"/>
              </a:gs>
            </a:gsLst>
            <a:path path="circle">
              <a:fillToRect l="50000" t="50000" r="50000" b="50000"/>
            </a:path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0" descr="3D_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132" y="5133282"/>
            <a:ext cx="1057970" cy="13681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6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/>
      <p:bldP spid="3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4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2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0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У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8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М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У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88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36000" y="1620000"/>
            <a:ext cx="540000" cy="12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00"/>
            </a:solidFill>
          </a:ln>
          <a:effectLst>
            <a:outerShdw blurRad="50800" dist="38100" dir="18900000" sx="102000" sy="102000" algn="bl" rotWithShape="0">
              <a:prstClr val="black">
                <a:alpha val="9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7922" y="859809"/>
            <a:ext cx="7601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+mn-lt"/>
              </a:rPr>
              <a:t>1    2    3    4   5    6    7    8    9  10  11  </a:t>
            </a:r>
            <a:endParaRPr lang="ru-RU" sz="32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01004" y="3515268"/>
            <a:ext cx="65099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FFFF99"/>
                </a:solidFill>
                <a:latin typeface="Comic Sans MS" pitchFamily="66" charset="0"/>
              </a:rPr>
              <a:t>Химический накопитель электрической энергии.</a:t>
            </a:r>
            <a:endParaRPr lang="ru-RU" sz="3600" b="1" dirty="0">
              <a:solidFill>
                <a:srgbClr val="FFFF99"/>
              </a:solidFill>
              <a:latin typeface="Comic Sans MS" pitchFamily="66" charset="0"/>
            </a:endParaRPr>
          </a:p>
        </p:txBody>
      </p:sp>
      <p:pic>
        <p:nvPicPr>
          <p:cNvPr id="17" name="Picture 6" descr="watermark_300x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82209" y="3502962"/>
            <a:ext cx="1366837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Группа 18"/>
          <p:cNvGrpSpPr>
            <a:grpSpLocks noChangeAspect="1"/>
          </p:cNvGrpSpPr>
          <p:nvPr/>
        </p:nvGrpSpPr>
        <p:grpSpPr>
          <a:xfrm>
            <a:off x="619469" y="5290415"/>
            <a:ext cx="972000" cy="972000"/>
            <a:chOff x="6227763" y="2286000"/>
            <a:chExt cx="2160588" cy="2160587"/>
          </a:xfrm>
          <a:effectLst>
            <a:outerShdw blurRad="38100" dist="12700" dir="18900000" sx="105000" sy="105000" algn="bl" rotWithShape="0">
              <a:prstClr val="black">
                <a:alpha val="69000"/>
              </a:prstClr>
            </a:outerShdw>
          </a:effectLst>
        </p:grpSpPr>
        <p:sp>
          <p:nvSpPr>
            <p:cNvPr id="20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25" name="Группа 26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2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sp>
        <p:nvSpPr>
          <p:cNvPr id="30" name="Овал 29"/>
          <p:cNvSpPr>
            <a:spLocks noChangeAspect="1"/>
          </p:cNvSpPr>
          <p:nvPr/>
        </p:nvSpPr>
        <p:spPr>
          <a:xfrm>
            <a:off x="780239" y="5422191"/>
            <a:ext cx="684076" cy="684000"/>
          </a:xfrm>
          <a:prstGeom prst="ellipse">
            <a:avLst/>
          </a:prstGeom>
          <a:gradFill>
            <a:gsLst>
              <a:gs pos="71000">
                <a:srgbClr val="C00000"/>
              </a:gs>
              <a:gs pos="69000">
                <a:srgbClr val="FF0000"/>
              </a:gs>
              <a:gs pos="4000">
                <a:schemeClr val="bg1"/>
              </a:gs>
            </a:gsLst>
            <a:path path="circle">
              <a:fillToRect l="50000" t="50000" r="50000" b="50000"/>
            </a:path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0" descr="3D_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132" y="5133282"/>
            <a:ext cx="1057970" cy="13681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6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/>
      <p:bldP spid="3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1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2036" name="Picture 7" descr="an2_belosnezhplja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4714875"/>
            <a:ext cx="15621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7" name="Picture 19" descr="fire2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765175"/>
            <a:ext cx="217011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8" name="Picture 11" descr="chud03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955800"/>
            <a:ext cx="542925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39" name="Picture 14" descr="ny01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5214938"/>
            <a:ext cx="1728788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40" name="WordArt 15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632700" cy="20907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56338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68686"/>
                  </a:outerShdw>
                </a:effectLst>
                <a:latin typeface="Monotype Corsiva"/>
              </a:rPr>
              <a:t>До встречи, </a:t>
            </a:r>
            <a:r>
              <a:rPr lang="ru-RU" sz="3600" b="1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68686"/>
                  </a:outerShdw>
                </a:effectLst>
                <a:latin typeface="Monotype Corsiva"/>
              </a:rPr>
              <a:t>друзья!</a:t>
            </a:r>
            <a:endParaRPr lang="ru-RU" sz="3600" b="1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68686"/>
                </a:outerShdw>
              </a:effectLst>
              <a:latin typeface="Monotype Corsiva"/>
            </a:endParaRPr>
          </a:p>
        </p:txBody>
      </p:sp>
      <p:pic>
        <p:nvPicPr>
          <p:cNvPr id="172041" name="Picture 9" descr="fire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9113" y="0"/>
            <a:ext cx="2952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6" name="BABY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3" name="Picture 18" descr="fire19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24750" y="2276475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4" name="Picture 20" descr="fire23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87450" y="0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ARNT_05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995" fill="hold"/>
                                        <p:tgtEl>
                                          <p:spTgt spid="665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273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76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 правильно называется то, что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изображено на рисунке?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Батарейка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Гальванический элемент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Генератор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Батарея гальванических элементов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80" name="Группа 79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102" name="Группа 101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103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04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05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06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07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08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109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0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1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2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113" name="Группа 112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114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15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16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7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18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19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120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1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2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52" name="Рисунок 51" descr="Рисунок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666" y="288557"/>
            <a:ext cx="1743274" cy="3225057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Какое условное обозначение однополюсного выключателя (см. рис.) правильное?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А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Б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В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Г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3707" y="1130847"/>
            <a:ext cx="6765877" cy="1268602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Что из перечисленного не относится к источникам тока?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Электродвигатель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Аккумулятор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Гальванический элемент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Генератор</a:t>
            </a:r>
            <a:endParaRPr lang="ru-RU" sz="2400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Какое условное обозначение батареи гальванических элементов (см. рис.) правильное?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А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Б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В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Г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4777" y="1150465"/>
            <a:ext cx="6804902" cy="159371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Какое условное обозначение гальванического элемента (см. рис.) правильное?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А</a:t>
            </a:r>
            <a:endParaRPr lang="ru-RU" sz="4000" b="1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Б</a:t>
            </a:r>
            <a:endParaRPr lang="ru-RU" sz="4000" b="1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endParaRPr lang="ru-RU" sz="4000" b="1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rPr>
              <a:t>Г</a:t>
            </a:r>
            <a:endParaRPr lang="ru-RU" sz="4000" b="1" dirty="0">
              <a:solidFill>
                <a:schemeClr val="tx1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1377" y="1158354"/>
            <a:ext cx="6050437" cy="165639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2000" y="143999"/>
            <a:ext cx="9000000" cy="234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Какое условное обозначение лампы накаливания (см. рис.) правильное?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224000" y="267111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А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224000" y="3708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Б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224000" y="4716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В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224000" y="5760000"/>
            <a:ext cx="7848000" cy="900000"/>
          </a:xfrm>
          <a:prstGeom prst="roundRect">
            <a:avLst>
              <a:gd name="adj" fmla="val 746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cs typeface="Microsoft Sans Serif" pitchFamily="34" charset="0"/>
              </a:rPr>
              <a:t>Г</a:t>
            </a:r>
            <a:endParaRPr lang="ru-RU" sz="4000" b="1" dirty="0">
              <a:solidFill>
                <a:schemeClr val="tx1"/>
              </a:solidFill>
              <a:cs typeface="Microsoft Sans Serif" pitchFamily="34" charset="0"/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44000" y="2599903"/>
            <a:ext cx="936000" cy="936000"/>
            <a:chOff x="6227763" y="2286000"/>
            <a:chExt cx="2160588" cy="2160587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0" name="Oval 6"/>
            <p:cNvSpPr>
              <a:spLocks noChangeAspect="1" noChangeArrowheads="1"/>
            </p:cNvSpPr>
            <p:nvPr/>
          </p:nvSpPr>
          <p:spPr bwMode="gray">
            <a:xfrm rot="16200000">
              <a:off x="6227763" y="2286000"/>
              <a:ext cx="2160587" cy="21605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gray">
            <a:xfrm rot="16200000">
              <a:off x="6369050" y="2427288"/>
              <a:ext cx="1878013" cy="187801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8"/>
            <p:cNvSpPr>
              <a:spLocks noChangeArrowheads="1"/>
            </p:cNvSpPr>
            <p:nvPr/>
          </p:nvSpPr>
          <p:spPr bwMode="gray">
            <a:xfrm rot="16200000">
              <a:off x="6380163" y="2395538"/>
              <a:ext cx="1878013" cy="18780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3" name="Oval 9"/>
            <p:cNvSpPr>
              <a:spLocks noChangeArrowheads="1"/>
            </p:cNvSpPr>
            <p:nvPr/>
          </p:nvSpPr>
          <p:spPr bwMode="gray">
            <a:xfrm rot="16200000">
              <a:off x="6462713" y="2513013"/>
              <a:ext cx="1690688" cy="169068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4" name="Группа 43"/>
            <p:cNvGrpSpPr/>
            <p:nvPr/>
          </p:nvGrpSpPr>
          <p:grpSpPr>
            <a:xfrm rot="16200000">
              <a:off x="6481763" y="2536825"/>
              <a:ext cx="1636712" cy="1636713"/>
              <a:chOff x="6500813" y="2540000"/>
              <a:chExt cx="1636712" cy="1636713"/>
            </a:xfrm>
          </p:grpSpPr>
          <p:sp>
            <p:nvSpPr>
              <p:cNvPr id="65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7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8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1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69" name="Группа 68"/>
          <p:cNvGrpSpPr/>
          <p:nvPr/>
        </p:nvGrpSpPr>
        <p:grpSpPr>
          <a:xfrm>
            <a:off x="144000" y="3691723"/>
            <a:ext cx="936000" cy="936000"/>
            <a:chOff x="6227767" y="2286004"/>
            <a:chExt cx="936000" cy="9360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4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75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76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7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9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2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80" name="Группа 79"/>
          <p:cNvGrpSpPr/>
          <p:nvPr/>
        </p:nvGrpSpPr>
        <p:grpSpPr>
          <a:xfrm>
            <a:off x="144000" y="4716000"/>
            <a:ext cx="936000" cy="936000"/>
            <a:chOff x="6227767" y="2286004"/>
            <a:chExt cx="936000" cy="936000"/>
          </a:xfrm>
        </p:grpSpPr>
        <p:sp>
          <p:nvSpPr>
            <p:cNvPr id="81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2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83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4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5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86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87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8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0" name="Oval 34">
                <a:hlinkClick r:id="rId3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3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grpSp>
        <p:nvGrpSpPr>
          <p:cNvPr id="91" name="Группа 90"/>
          <p:cNvGrpSpPr/>
          <p:nvPr/>
        </p:nvGrpSpPr>
        <p:grpSpPr>
          <a:xfrm>
            <a:off x="144000" y="5738888"/>
            <a:ext cx="936000" cy="936000"/>
            <a:chOff x="6227767" y="2286004"/>
            <a:chExt cx="936000" cy="936000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3" name="Oval 6"/>
            <p:cNvSpPr>
              <a:spLocks noChangeAspect="1" noChangeArrowheads="1"/>
            </p:cNvSpPr>
            <p:nvPr/>
          </p:nvSpPr>
          <p:spPr bwMode="gray">
            <a:xfrm rot="16200000">
              <a:off x="6227767" y="2286004"/>
              <a:ext cx="936000" cy="9360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94" name="Oval 7"/>
            <p:cNvSpPr>
              <a:spLocks noChangeArrowheads="1"/>
            </p:cNvSpPr>
            <p:nvPr/>
          </p:nvSpPr>
          <p:spPr bwMode="gray">
            <a:xfrm rot="16200000">
              <a:off x="6288975" y="2347212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5" name="Oval 8"/>
            <p:cNvSpPr>
              <a:spLocks noChangeArrowheads="1"/>
            </p:cNvSpPr>
            <p:nvPr/>
          </p:nvSpPr>
          <p:spPr bwMode="gray">
            <a:xfrm rot="16200000">
              <a:off x="6293789" y="2333458"/>
              <a:ext cx="813585" cy="8135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96" name="Oval 9"/>
            <p:cNvSpPr>
              <a:spLocks noChangeArrowheads="1"/>
            </p:cNvSpPr>
            <p:nvPr/>
          </p:nvSpPr>
          <p:spPr bwMode="gray">
            <a:xfrm rot="16200000">
              <a:off x="6329551" y="2384350"/>
              <a:ext cx="732432" cy="7324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7" name="Группа 43"/>
            <p:cNvGrpSpPr/>
            <p:nvPr/>
          </p:nvGrpSpPr>
          <p:grpSpPr>
            <a:xfrm rot="16200000">
              <a:off x="6337804" y="2394665"/>
              <a:ext cx="709049" cy="709049"/>
              <a:chOff x="6500813" y="2540000"/>
              <a:chExt cx="1636712" cy="1636713"/>
            </a:xfrm>
          </p:grpSpPr>
          <p:sp>
            <p:nvSpPr>
              <p:cNvPr id="98" name="Oval 31"/>
              <p:cNvSpPr>
                <a:spLocks noChangeArrowheads="1"/>
              </p:cNvSpPr>
              <p:nvPr/>
            </p:nvSpPr>
            <p:spPr bwMode="gray">
              <a:xfrm>
                <a:off x="6500813" y="2540000"/>
                <a:ext cx="1636712" cy="163671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gray">
              <a:xfrm>
                <a:off x="6521729" y="2549151"/>
                <a:ext cx="1597494" cy="15961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0" name="Oval 33"/>
              <p:cNvSpPr>
                <a:spLocks noChangeArrowheads="1"/>
              </p:cNvSpPr>
              <p:nvPr/>
            </p:nvSpPr>
            <p:spPr bwMode="gray">
              <a:xfrm>
                <a:off x="6538724" y="2564838"/>
                <a:ext cx="1519057" cy="149160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1" name="Oval 34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gray">
              <a:xfrm>
                <a:off x="6627619" y="2644176"/>
                <a:ext cx="1350418" cy="121054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r>
                  <a:rPr lang="ru-RU" sz="4000" b="1" dirty="0" smtClean="0">
                    <a:solidFill>
                      <a:schemeClr val="tx1">
                        <a:lumMod val="10000"/>
                      </a:schemeClr>
                    </a:solidFill>
                    <a:latin typeface="Arial Black" pitchFamily="34" charset="0"/>
                  </a:rPr>
                  <a:t>4</a:t>
                </a:r>
                <a:endParaRPr lang="ru-RU" sz="4000" b="1" dirty="0">
                  <a:solidFill>
                    <a:schemeClr val="tx1">
                      <a:lumMod val="10000"/>
                    </a:schemeClr>
                  </a:solidFill>
                  <a:latin typeface="Arial Black" pitchFamily="34" charset="0"/>
                </a:endParaRPr>
              </a:p>
            </p:txBody>
          </p:sp>
        </p:grpSp>
      </p:grp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0562" y="1173281"/>
            <a:ext cx="5606670" cy="1557408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444</Words>
  <Application>Microsoft Office PowerPoint</Application>
  <PresentationFormat>Экран (4:3)</PresentationFormat>
  <Paragraphs>189</Paragraphs>
  <Slides>35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hobbitPC</cp:lastModifiedBy>
  <cp:revision>237</cp:revision>
  <dcterms:created xsi:type="dcterms:W3CDTF">2009-10-22T11:05:39Z</dcterms:created>
  <dcterms:modified xsi:type="dcterms:W3CDTF">2015-11-14T19:14:09Z</dcterms:modified>
</cp:coreProperties>
</file>