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99" r:id="rId2"/>
    <p:sldId id="347" r:id="rId3"/>
    <p:sldId id="316" r:id="rId4"/>
    <p:sldId id="29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284" r:id="rId32"/>
    <p:sldId id="344" r:id="rId33"/>
    <p:sldId id="285" r:id="rId34"/>
    <p:sldId id="317" r:id="rId35"/>
    <p:sldId id="300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46" r:id="rId62"/>
    <p:sldId id="354" r:id="rId63"/>
    <p:sldId id="355" r:id="rId64"/>
    <p:sldId id="356" r:id="rId65"/>
    <p:sldId id="345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33"/>
    <a:srgbClr val="FFFF00"/>
    <a:srgbClr val="A56A45"/>
    <a:srgbClr val="6ED412"/>
    <a:srgbClr val="EAEAEA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96" autoAdjust="0"/>
    <p:restoredTop sz="94660"/>
  </p:normalViewPr>
  <p:slideViewPr>
    <p:cSldViewPr snapToGrid="0">
      <p:cViewPr>
        <p:scale>
          <a:sx n="70" d="100"/>
          <a:sy n="70" d="100"/>
        </p:scale>
        <p:origin x="-17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9DCCF-1A22-4880-8FD6-7EB34AB1899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2532-BC98-48D3-B876-95590B971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82360-8FB3-44B6-AB8A-93712A480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1F7E0-6C3D-4507-9DA7-BE4078416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B0E9-4D2E-4373-A014-32F8778DF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02E41-7345-4EA2-B47B-1D8F411F3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99222-7990-429C-BA0B-921112E2B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7100C-4D4D-47E9-9B53-5C5A9809C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DBB7B-34C9-485D-AE59-55FE21837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872F-5E55-4A46-8CD5-FC5F3BAED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A652E-6966-4BC8-B20E-6FF281DDF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D6D91-E5EB-402D-B0DC-0B6C78DF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13106-7FE1-40BA-A059-3A66FCF68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9D0FBA-2565-47A2-90C9-561464050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2;&#1086;&#1087;&#1080;&#1103;\&#1082;&#1072;&#1085;%2020.04.13\&#1082;&#1072;&#1085;\&#1090;&#1077;&#1093;&#1085;&#1086;&#1083;&#1086;&#1075;&#1080;&#1103;\&#1057;&#1074;&#1086;&#1103;_&#1048;&#1043;&#1056;&#1040;\&#1096;&#1072;&#1073;&#1083;&#1086;&#1085;%20(&#1090;&#1091;&#1088;&#1099;)\MUSIC_01.MI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2;&#1086;&#1087;&#1080;&#1103;\&#1082;&#1072;&#1085;%2020.04.13\&#1082;&#1072;&#1085;\&#1090;&#1077;&#1093;&#1085;&#1086;&#1083;&#1086;&#1075;&#1080;&#1103;\&#1057;&#1074;&#1086;&#1103;_&#1048;&#1043;&#1056;&#1040;\&#1096;&#1072;&#1073;&#1083;&#1086;&#1085;%20(&#1090;&#1091;&#1088;&#1099;)\GMMOTIVE.MID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52.xml"/><Relationship Id="rId18" Type="http://schemas.openxmlformats.org/officeDocument/2006/relationships/slide" Target="slide47.xml"/><Relationship Id="rId26" Type="http://schemas.openxmlformats.org/officeDocument/2006/relationships/slide" Target="slide41.xml"/><Relationship Id="rId3" Type="http://schemas.openxmlformats.org/officeDocument/2006/relationships/slide" Target="slide37.xml"/><Relationship Id="rId21" Type="http://schemas.openxmlformats.org/officeDocument/2006/relationships/slide" Target="slide50.xml"/><Relationship Id="rId7" Type="http://schemas.openxmlformats.org/officeDocument/2006/relationships/slide" Target="slide56.xml"/><Relationship Id="rId12" Type="http://schemas.openxmlformats.org/officeDocument/2006/relationships/slide" Target="slide51.xml"/><Relationship Id="rId17" Type="http://schemas.openxmlformats.org/officeDocument/2006/relationships/slide" Target="slide46.xml"/><Relationship Id="rId25" Type="http://schemas.openxmlformats.org/officeDocument/2006/relationships/slide" Target="slide42.xml"/><Relationship Id="rId2" Type="http://schemas.openxmlformats.org/officeDocument/2006/relationships/slide" Target="slide36.xml"/><Relationship Id="rId16" Type="http://schemas.openxmlformats.org/officeDocument/2006/relationships/slide" Target="slide55.xml"/><Relationship Id="rId20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60.xml"/><Relationship Id="rId24" Type="http://schemas.openxmlformats.org/officeDocument/2006/relationships/slide" Target="slide43.xml"/><Relationship Id="rId5" Type="http://schemas.openxmlformats.org/officeDocument/2006/relationships/slide" Target="slide39.xml"/><Relationship Id="rId15" Type="http://schemas.openxmlformats.org/officeDocument/2006/relationships/slide" Target="slide54.xml"/><Relationship Id="rId23" Type="http://schemas.openxmlformats.org/officeDocument/2006/relationships/slide" Target="slide44.xml"/><Relationship Id="rId10" Type="http://schemas.openxmlformats.org/officeDocument/2006/relationships/slide" Target="slide59.xml"/><Relationship Id="rId19" Type="http://schemas.openxmlformats.org/officeDocument/2006/relationships/slide" Target="slide48.xml"/><Relationship Id="rId4" Type="http://schemas.openxmlformats.org/officeDocument/2006/relationships/slide" Target="slide38.xml"/><Relationship Id="rId9" Type="http://schemas.openxmlformats.org/officeDocument/2006/relationships/slide" Target="slide58.xml"/><Relationship Id="rId14" Type="http://schemas.openxmlformats.org/officeDocument/2006/relationships/slide" Target="slide53.xml"/><Relationship Id="rId22" Type="http://schemas.openxmlformats.org/officeDocument/2006/relationships/slide" Target="slide45.xml"/><Relationship Id="rId27" Type="http://schemas.openxmlformats.org/officeDocument/2006/relationships/slide" Target="slide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21.xml"/><Relationship Id="rId18" Type="http://schemas.openxmlformats.org/officeDocument/2006/relationships/slide" Target="slide16.xml"/><Relationship Id="rId26" Type="http://schemas.openxmlformats.org/officeDocument/2006/relationships/slide" Target="slide10.xml"/><Relationship Id="rId3" Type="http://schemas.openxmlformats.org/officeDocument/2006/relationships/slide" Target="slide6.xml"/><Relationship Id="rId21" Type="http://schemas.openxmlformats.org/officeDocument/2006/relationships/slide" Target="slide19.xml"/><Relationship Id="rId7" Type="http://schemas.openxmlformats.org/officeDocument/2006/relationships/slide" Target="slide25.xml"/><Relationship Id="rId12" Type="http://schemas.openxmlformats.org/officeDocument/2006/relationships/slide" Target="slide20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2" Type="http://schemas.openxmlformats.org/officeDocument/2006/relationships/slide" Target="slide5.xml"/><Relationship Id="rId16" Type="http://schemas.openxmlformats.org/officeDocument/2006/relationships/slide" Target="slide2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29.xml"/><Relationship Id="rId24" Type="http://schemas.openxmlformats.org/officeDocument/2006/relationships/slide" Target="slide12.xml"/><Relationship Id="rId5" Type="http://schemas.openxmlformats.org/officeDocument/2006/relationships/slide" Target="slide8.xml"/><Relationship Id="rId15" Type="http://schemas.openxmlformats.org/officeDocument/2006/relationships/slide" Target="slide23.xml"/><Relationship Id="rId23" Type="http://schemas.openxmlformats.org/officeDocument/2006/relationships/slide" Target="slide13.xml"/><Relationship Id="rId10" Type="http://schemas.openxmlformats.org/officeDocument/2006/relationships/slide" Target="slide28.xml"/><Relationship Id="rId19" Type="http://schemas.openxmlformats.org/officeDocument/2006/relationships/slide" Target="slide17.xml"/><Relationship Id="rId4" Type="http://schemas.openxmlformats.org/officeDocument/2006/relationships/slide" Target="slide7.xml"/><Relationship Id="rId9" Type="http://schemas.openxmlformats.org/officeDocument/2006/relationships/slide" Target="slide27.xml"/><Relationship Id="rId14" Type="http://schemas.openxmlformats.org/officeDocument/2006/relationships/slide" Target="slide22.xml"/><Relationship Id="rId22" Type="http://schemas.openxmlformats.org/officeDocument/2006/relationships/slide" Target="slide14.xml"/><Relationship Id="rId27" Type="http://schemas.openxmlformats.org/officeDocument/2006/relationships/slide" Target="slide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gif"/><Relationship Id="rId2" Type="http://schemas.openxmlformats.org/officeDocument/2006/relationships/audio" Target="file:///D:\&#1082;&#1086;&#1087;&#1080;&#1103;\&#1082;&#1072;&#1085;%2020.04.13\&#1082;&#1072;&#1085;\&#1090;&#1077;&#1093;&#1085;&#1086;&#1083;&#1086;&#1075;&#1080;&#1103;\&#1057;&#1074;&#1086;&#1103;_&#1048;&#1043;&#1056;&#1040;\&#1096;&#1072;&#1073;&#1083;&#1086;&#1085;%20(&#1090;&#1091;&#1088;&#1099;)\PARNT_05.MID" TargetMode="External"/><Relationship Id="rId1" Type="http://schemas.openxmlformats.org/officeDocument/2006/relationships/audio" Target="file:///C:\Documents%20and%20Settings\user\&#1056;&#1072;&#1073;&#1086;&#1095;&#1080;&#1081;%20&#1089;&#1090;&#1086;&#1083;\&#1082;&#1072;&#1085;\&#1091;&#1088;&#1086;&#1082;-&#1080;&#1075;&#1088;&#1072;\BABY_01.MID" TargetMode="External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5" Type="http://schemas.openxmlformats.org/officeDocument/2006/relationships/image" Target="../media/image26.gif"/><Relationship Id="rId10" Type="http://schemas.openxmlformats.org/officeDocument/2006/relationships/image" Target="../media/image31.gif"/><Relationship Id="rId4" Type="http://schemas.openxmlformats.org/officeDocument/2006/relationships/image" Target="../media/image25.gif"/><Relationship Id="rId9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71550" y="2422525"/>
            <a:ext cx="7451725" cy="2160588"/>
          </a:xfrm>
          <a:prstGeom prst="rect">
            <a:avLst/>
          </a:prstGeom>
          <a:effectLst>
            <a:outerShdw blurRad="76200" dist="127000" dir="2700000" sx="106000" sy="106000" algn="tl" rotWithShape="0">
              <a:prstClr val="black">
                <a:alpha val="63000"/>
              </a:prstClr>
            </a:outerShdw>
          </a:effec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9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63500" dist="50800" dir="16200000" sx="108000" sy="108000" rotWithShape="0">
                    <a:prstClr val="black">
                      <a:alpha val="50000"/>
                    </a:prstClr>
                  </a:outerShdw>
                </a:effectLst>
                <a:latin typeface="Impact"/>
              </a:rPr>
              <a:t>         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827088" y="5229225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chemeClr val="accent1"/>
              </a:solidFill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4" name="Picture 31" descr="2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9706" y="4777740"/>
            <a:ext cx="2512632" cy="171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90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8" name="Picture 33" descr="1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560888"/>
            <a:ext cx="2641600" cy="2009775"/>
          </a:xfrm>
          <a:prstGeom prst="rect">
            <a:avLst/>
          </a:prstGeom>
          <a:noFill/>
          <a:effectLst>
            <a:outerShdw blurRad="76200" dist="63500" dir="1200000" sx="105000" sy="105000" algn="bl" rotWithShape="0">
              <a:prstClr val="black">
                <a:alpha val="50000"/>
              </a:prstClr>
            </a:outerShdw>
          </a:effectLst>
        </p:spPr>
      </p:pic>
      <p:pic>
        <p:nvPicPr>
          <p:cNvPr id="9" name="Picture 33" descr="1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128" y="586105"/>
            <a:ext cx="1896375" cy="1494155"/>
          </a:xfrm>
          <a:prstGeom prst="rect">
            <a:avLst/>
          </a:prstGeom>
          <a:noFill/>
          <a:effectLst>
            <a:outerShdw blurRad="101600" dist="101600" dir="13800000" sx="111000" sy="111000" algn="tl" rotWithShape="0">
              <a:prstClr val="black">
                <a:alpha val="60000"/>
              </a:prstClr>
            </a:outerShdw>
          </a:effectLst>
        </p:spPr>
      </p:pic>
      <p:pic>
        <p:nvPicPr>
          <p:cNvPr id="2057" name="Picture 34" descr="17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2943" y="345582"/>
            <a:ext cx="2469197" cy="266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971550" y="2422525"/>
            <a:ext cx="7451725" cy="2160588"/>
          </a:xfrm>
          <a:prstGeom prst="rect">
            <a:avLst/>
          </a:prstGeom>
          <a:effectLst>
            <a:outerShdw blurRad="76200" dist="127000" dir="2700000" sx="106000" sy="106000" algn="tl" rotWithShape="0">
              <a:prstClr val="black">
                <a:alpha val="63000"/>
              </a:prstClr>
            </a:outerShdw>
          </a:effec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9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63500" dist="50800" dir="16200000" sx="108000" sy="108000" rotWithShape="0">
                    <a:prstClr val="black">
                      <a:alpha val="50000"/>
                    </a:prstClr>
                  </a:outerShdw>
                </a:effectLst>
                <a:latin typeface="Impact"/>
              </a:rPr>
              <a:t>         </a:t>
            </a:r>
          </a:p>
        </p:txBody>
      </p:sp>
      <p:pic>
        <p:nvPicPr>
          <p:cNvPr id="13" name="Picture 34" descr="18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90853" y="201880"/>
            <a:ext cx="2199865" cy="2178297"/>
          </a:xfrm>
          <a:prstGeom prst="rect">
            <a:avLst/>
          </a:prstGeom>
          <a:noFill/>
          <a:effectLst>
            <a:outerShdw blurRad="88900" dist="50800" dir="2700000" sx="102000" sy="102000" algn="tl" rotWithShape="0">
              <a:prstClr val="black">
                <a:alpha val="64000"/>
              </a:prstClr>
            </a:outerShdw>
          </a:effectLst>
        </p:spPr>
      </p:pic>
      <p:pic>
        <p:nvPicPr>
          <p:cNvPr id="12" name="Рисунок 11" descr="си.1.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266" y="2023451"/>
            <a:ext cx="8205848" cy="2875552"/>
          </a:xfrm>
          <a:prstGeom prst="rect">
            <a:avLst/>
          </a:prstGeom>
        </p:spPr>
      </p:pic>
      <p:pic>
        <p:nvPicPr>
          <p:cNvPr id="14" name="MUSIC_01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Ничего не пишите и не используйте калькулятор. Возьмите 1000. Прибавьте 40. Прибавьте еще тысячу. Прибавьте 30. Еще 1000. Плюс 20. Плюс 1000. И плюс 10. Что получилось?</a:t>
            </a:r>
            <a:r>
              <a:rPr lang="ru-RU" sz="2800" dirty="0" smtClean="0"/>
              <a:t> 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5100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5000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4100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4000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Бегун пробегает 1,4 м за 1/4сек. Сколько метров он может пробежать за 5 сек?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цифр 9 в ряду чисел от "1" до "100"?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столе лежит 100 листов бумаги. 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каждые 10 секунд можно посчитать 10 листов. 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секунд понадобится, чтобы посчитать 80 листов? 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20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40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79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80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детской игры нужны красные и зеленые шарики: 1/3 из них зеленые, 12 красных.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всего нужно шариков для игры?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36</a:t>
            </a:r>
            <a:endParaRPr lang="ru-RU" sz="36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20</a:t>
            </a:r>
            <a:endParaRPr lang="ru-RU" sz="36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16</a:t>
            </a:r>
            <a:endParaRPr lang="ru-RU" sz="36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18</a:t>
            </a:r>
            <a:endParaRPr lang="ru-RU" sz="36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Рики-Тики-Тави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это…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хорёк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мангуст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крот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кот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говорил такие волшебные слова?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крекс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фекс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пекс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Чиполлино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Буратино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Винни</a:t>
            </a:r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 - Пух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Пятачок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06" name="Группа 105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107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8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9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0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1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2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113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4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5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6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117" name="Группа 116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118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9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20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1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2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23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124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5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6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7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128" name="Группа 127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129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1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2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3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34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13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3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3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3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139" name="Группа 138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14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4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4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4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14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9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спас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Муху 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Цокотуху?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Воробей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Ласточка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Комарик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Жук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Какого роста была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1,5 см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2 см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2,5 см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5 см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 Ш. Перро  называется …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Синяя борода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Синие усы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Синяя шапочка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Синяя ленточка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06" name="Группа 105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107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8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9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0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1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2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113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4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5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6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117" name="Группа 116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118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9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20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1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2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23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124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5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6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7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128" name="Группа 127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129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1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2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3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34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13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3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3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38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139" name="Группа 138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14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4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4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4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14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9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8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15200" y="3882901"/>
            <a:ext cx="86912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На руках - 10 пальцев. Сколько пальцев на 10 руках</a:t>
            </a:r>
            <a:r>
              <a:rPr lang="ru-RU" sz="4000" b="1" dirty="0" smtClean="0">
                <a:solidFill>
                  <a:srgbClr val="FFFF00"/>
                </a:solidFill>
              </a:rPr>
              <a:t>? </a:t>
            </a: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       </a:t>
            </a: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            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705102" y="5517718"/>
            <a:ext cx="1448790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50</a:t>
            </a:r>
            <a:r>
              <a:rPr lang="ru-RU" sz="2800" b="1" i="1" dirty="0" smtClean="0">
                <a:solidFill>
                  <a:srgbClr val="FF9933"/>
                </a:solidFill>
              </a:rPr>
              <a:t> </a:t>
            </a:r>
            <a:endParaRPr lang="ru-RU" sz="2800" b="1" i="1" dirty="0">
              <a:solidFill>
                <a:srgbClr val="FF99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006" y="320634"/>
            <a:ext cx="8621485" cy="156966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ВНИМАНИЕ!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Кто первый правильно ответит на вопрос, тот и начнёт игру.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0d7bfbb42edcbbc148491e5164e3ef6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161" y="2090057"/>
            <a:ext cx="1869733" cy="175754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099" grpId="0"/>
      <p:bldP spid="41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жителей проживало в теремке (сказка Теремок), пока не пришёл медведь?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8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7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6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5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сколько сольдо продал Буратино свою азбуку?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2 сольдо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3 сольдо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4 сольдо 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5 сольдо</a:t>
            </a: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путешествий совершил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Синдбад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мореход?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7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6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5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3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лет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отслужил у попа?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1 год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2 года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3 года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25 лет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одушевлённых персонажей в сказке «Репка»?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4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5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6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7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82" name="Группа 81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83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6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7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8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89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3" name="Группа 92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94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7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8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9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100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3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104" name="Группа 103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105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6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7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8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9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0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111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2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3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4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115" name="Группа 114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116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7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8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9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0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21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122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3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4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5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 из современников принадлежит фраза:</a:t>
            </a:r>
          </a:p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«Хотели как лучше, получилось как всегда».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В.В. Путин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Б.Н. Ельцин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В.Ф. Жириновский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В.С. Черномырдин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поезд идет из Киева в Донецк, а другой - из Донецка в Киев. Вышли они одновременно, но скорость первого в три раза больше скорости второго. Какой поезд будет дальше от Киева в момент встречи?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Недостаточно данных для правильного ответа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Первый поезд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Второй поезд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Оба будут находиться на одинаковом расстоянии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жанрам устной прозы относится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загадка, повесть, рассказ, роман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сказка, загадка, былина, легенда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былина, легенда, роман, ода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стихотворение, пьеса, басня, песня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«лишний» в этом списке?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Вильям Шекспир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Джордж Вашингтон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Шерлок Холмс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Нерон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Шли муж с женой, брат с сестрой да муж с шурином. Сколько всего человек?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3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4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5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6</a:t>
            </a:r>
            <a:endParaRPr lang="ru-RU" sz="3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7" descr="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191068" y="3020704"/>
            <a:ext cx="2115404" cy="2115404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8" name="Picture 27" descr="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1255" y="-395784"/>
            <a:ext cx="2238233" cy="223823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9" name="Picture 27" descr="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926842" y="-341192"/>
            <a:ext cx="2142696" cy="214269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6" name="Picture 27" descr="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041" y="3769056"/>
            <a:ext cx="2115404" cy="2115404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7" name="Picture 27" descr="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8041" y="2690882"/>
            <a:ext cx="2044890" cy="204489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0501" y="614149"/>
            <a:ext cx="7656394" cy="30843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ru-RU" sz="5400" b="1" spc="100" dirty="0" smtClean="0">
                <a:ln w="114300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419100" dir="18900000" sx="103000" sy="103000" algn="bl" rotWithShape="0">
                    <a:srgbClr val="00B0F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1ТУР</a:t>
            </a:r>
            <a:endParaRPr lang="ru-RU" sz="5400" b="1" cap="none" spc="100" dirty="0">
              <a:ln w="114300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50800" dist="419100" dir="18900000" sx="103000" sy="103000" algn="bl" rotWithShape="0">
                  <a:srgbClr val="00B0F0">
                    <a:alpha val="4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11" name="Picture 51" descr="1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7726" y="3860555"/>
            <a:ext cx="3712190" cy="29974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d7bfbb42edcbbc148491e5164e3ef6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024" y="303068"/>
            <a:ext cx="8229600" cy="62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3596" y="575641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20" descr="little_orange_gu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5023" y="3642984"/>
            <a:ext cx="1949615" cy="143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7422" y="538032"/>
            <a:ext cx="874821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800" b="1" cap="none" spc="50" dirty="0" smtClean="0">
                <a:ln w="381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76200" dir="2700000" algn="tl" rotWithShape="0">
                    <a:srgbClr val="00B050">
                      <a:alpha val="6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ПРАВИЛЬНЫЙ</a:t>
            </a:r>
          </a:p>
          <a:p>
            <a:pPr algn="ctr"/>
            <a:r>
              <a:rPr lang="ru-RU" sz="8800" b="1" spc="50" dirty="0" smtClean="0">
                <a:ln w="381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76200" dir="2700000" algn="tl" rotWithShape="0">
                    <a:srgbClr val="00B050">
                      <a:alpha val="6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ОТВЕТ!</a:t>
            </a:r>
            <a:endParaRPr lang="ru-RU" sz="8800" b="1" cap="none" spc="50" dirty="0">
              <a:ln w="38100" cmpd="sng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  <a:tileRect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76200" dir="2700000" algn="tl" rotWithShape="0">
                  <a:srgbClr val="00B050">
                    <a:alpha val="6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d7bfbb42edcbbc148491e5164e3ef6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024" y="303068"/>
            <a:ext cx="8229600" cy="62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9948" y="5770065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15" descr="pict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0080" y="3064846"/>
            <a:ext cx="2530735" cy="253073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7422" y="538032"/>
            <a:ext cx="87482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7200" b="1" cap="none" spc="50" dirty="0" smtClean="0">
                <a:ln w="381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76200" dir="2700000" algn="tl" rotWithShape="0">
                    <a:srgbClr val="FF0000">
                      <a:alpha val="6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НЕПРАВИЛЬНЫЙ</a:t>
            </a:r>
          </a:p>
          <a:p>
            <a:pPr algn="ctr"/>
            <a:r>
              <a:rPr lang="ru-RU" sz="7200" b="1" spc="50" dirty="0" smtClean="0">
                <a:ln w="381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76200" dir="2700000" algn="tl" rotWithShape="0">
                    <a:srgbClr val="FF0000">
                      <a:alpha val="6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ОТВЕТ!</a:t>
            </a:r>
            <a:endParaRPr lang="ru-RU" sz="7200" b="1" cap="none" spc="50" dirty="0">
              <a:ln w="38100" cmpd="sng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  <a:tileRect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76200" dir="2700000" algn="tl" rotWithShape="0">
                  <a:srgbClr val="FF0000">
                    <a:alpha val="6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MMOTIVE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1772" y="0"/>
            <a:ext cx="2235679" cy="2044470"/>
          </a:xfrm>
          <a:prstGeom prst="rect">
            <a:avLst/>
          </a:prstGeom>
          <a:noFill/>
        </p:spPr>
      </p:pic>
      <p:pic>
        <p:nvPicPr>
          <p:cNvPr id="4" name="Picture 19" descr="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05514">
            <a:off x="7192371" y="3070746"/>
            <a:ext cx="1769200" cy="20953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0501" y="614149"/>
            <a:ext cx="7656394" cy="30843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ru-RU" sz="5400" b="1" spc="100" dirty="0" smtClean="0">
                <a:ln w="114300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419100" dir="18900000" sx="103000" sy="103000" algn="bl" rotWithShape="0">
                    <a:srgbClr val="00B0F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2ТУР</a:t>
            </a:r>
            <a:endParaRPr lang="ru-RU" sz="5400" b="1" cap="none" spc="100" dirty="0">
              <a:ln w="114300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50800" dist="419100" dir="18900000" sx="103000" sy="103000" algn="bl" rotWithShape="0">
                  <a:srgbClr val="00B0F0">
                    <a:alpha val="4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5" name="Picture 46" descr="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3839"/>
            <a:ext cx="3207224" cy="28530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412000" y="1116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80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108000" y="2124000"/>
            <a:ext cx="2160587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</a:rPr>
              <a:t>А.С. Пушкин</a:t>
            </a:r>
            <a:endParaRPr lang="ru-RU" sz="2000" b="1" dirty="0">
              <a:solidFill>
                <a:srgbClr val="FFFF99"/>
              </a:solidFill>
            </a:endParaRPr>
          </a:p>
        </p:txBody>
      </p:sp>
      <p:sp>
        <p:nvSpPr>
          <p:cNvPr id="3076" name="AutoShape 5"/>
          <p:cNvSpPr>
            <a:spLocks noChangeArrowheads="1"/>
          </p:cNvSpPr>
          <p:nvPr/>
        </p:nvSpPr>
        <p:spPr bwMode="auto">
          <a:xfrm>
            <a:off x="108000" y="3132000"/>
            <a:ext cx="2160587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</a:rPr>
              <a:t>Загадки-</a:t>
            </a:r>
          </a:p>
          <a:p>
            <a:pPr algn="ctr"/>
            <a:r>
              <a:rPr lang="ru-RU" sz="2000" b="1" dirty="0" smtClean="0">
                <a:solidFill>
                  <a:srgbClr val="FFFF99"/>
                </a:solidFill>
              </a:rPr>
              <a:t>считалки</a:t>
            </a:r>
            <a:endParaRPr lang="ru-RU" sz="2000" b="1" dirty="0">
              <a:solidFill>
                <a:srgbClr val="FFFF99"/>
              </a:solidFill>
            </a:endParaRPr>
          </a:p>
        </p:txBody>
      </p:sp>
      <p:sp>
        <p:nvSpPr>
          <p:cNvPr id="3077" name="AutoShape 6"/>
          <p:cNvSpPr>
            <a:spLocks noChangeArrowheads="1"/>
          </p:cNvSpPr>
          <p:nvPr/>
        </p:nvSpPr>
        <p:spPr bwMode="auto">
          <a:xfrm>
            <a:off x="108000" y="4176000"/>
            <a:ext cx="2160587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</a:rPr>
              <a:t>Загадки-</a:t>
            </a:r>
          </a:p>
          <a:p>
            <a:pPr algn="ctr"/>
            <a:r>
              <a:rPr lang="ru-RU" sz="2000" b="1" dirty="0" smtClean="0">
                <a:solidFill>
                  <a:srgbClr val="FFFF99"/>
                </a:solidFill>
              </a:rPr>
              <a:t>догадки</a:t>
            </a:r>
            <a:endParaRPr lang="ru-RU" sz="2000" b="1" dirty="0">
              <a:solidFill>
                <a:srgbClr val="FFFF99"/>
              </a:solidFill>
            </a:endParaRPr>
          </a:p>
        </p:txBody>
      </p:sp>
      <p:sp>
        <p:nvSpPr>
          <p:cNvPr id="3078" name="AutoShape 7"/>
          <p:cNvSpPr>
            <a:spLocks noChangeArrowheads="1"/>
          </p:cNvSpPr>
          <p:nvPr/>
        </p:nvSpPr>
        <p:spPr bwMode="auto">
          <a:xfrm>
            <a:off x="108000" y="5220000"/>
            <a:ext cx="2160587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</a:rPr>
              <a:t>Разное</a:t>
            </a:r>
            <a:endParaRPr lang="ru-RU" sz="2000" b="1" dirty="0">
              <a:solidFill>
                <a:srgbClr val="FFFF99"/>
              </a:solidFill>
            </a:endParaRP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7956550" y="134143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7356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44000" y="1116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5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12000" y="1116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120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5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444000" y="1116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100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5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12000" y="1116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0" name="AutoShape 2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412000" y="5220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80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1" name="AutoShape 2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000" y="5220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2" name="AutoShape 2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112000" y="5220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120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3" name="AutoShape 2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444000" y="5220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100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4" name="AutoShape 30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812000" y="5220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5" name="AutoShape 3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412000" y="4176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100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6" name="AutoShape 3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744000" y="4176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7" name="AutoShape 3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112000" y="4176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80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8" name="AutoShape 34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44000" y="4176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120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9" name="AutoShape 35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812000" y="4176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smtClean="0">
                <a:solidFill>
                  <a:schemeClr val="accent1"/>
                </a:solidFill>
              </a:rPr>
              <a:t>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0" name="AutoShape 36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2412000" y="3132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1" name="AutoShape 37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744000" y="3132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100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2" name="AutoShape 38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112000" y="3132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80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3" name="AutoShape 39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444000" y="3132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4" name="AutoShape 40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812000" y="3132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120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5" name="AutoShape 4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812000" y="2124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6" name="AutoShape 42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444000" y="2124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80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7" name="AutoShape 43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112000" y="2124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120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8" name="AutoShape 44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3744000" y="2124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9" name="AutoShape 45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412000" y="2124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100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116" name="AutoShape 4"/>
          <p:cNvSpPr>
            <a:spLocks noChangeArrowheads="1"/>
          </p:cNvSpPr>
          <p:nvPr/>
        </p:nvSpPr>
        <p:spPr bwMode="auto">
          <a:xfrm>
            <a:off x="108000" y="1116000"/>
            <a:ext cx="2160587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</a:rPr>
              <a:t>Пословицы</a:t>
            </a:r>
            <a:endParaRPr lang="ru-RU" sz="2000" b="1" dirty="0">
              <a:solidFill>
                <a:srgbClr val="FFFF99"/>
              </a:solidFill>
            </a:endParaRPr>
          </a:p>
        </p:txBody>
      </p:sp>
      <p:sp>
        <p:nvSpPr>
          <p:cNvPr id="33" name="Нашивка 32">
            <a:hlinkClick r:id="rId27" action="ppaction://hlinksldjump"/>
          </p:cNvPr>
          <p:cNvSpPr/>
          <p:nvPr/>
        </p:nvSpPr>
        <p:spPr>
          <a:xfrm>
            <a:off x="8270542" y="6228000"/>
            <a:ext cx="765457" cy="504000"/>
          </a:xfrm>
          <a:prstGeom prst="chevron">
            <a:avLst>
              <a:gd name="adj" fmla="val 31481"/>
            </a:avLst>
          </a:prstGeom>
          <a:gradFill flip="none" rotWithShape="1">
            <a:gsLst>
              <a:gs pos="19000">
                <a:srgbClr val="C00000"/>
              </a:gs>
              <a:gs pos="85000">
                <a:schemeClr val="bg1">
                  <a:lumMod val="9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0800000" scaled="1"/>
            <a:tileRect/>
          </a:gradFill>
          <a:ln w="34925">
            <a:solidFill>
              <a:schemeClr val="accent2">
                <a:lumMod val="75000"/>
              </a:schemeClr>
            </a:solidFill>
          </a:ln>
          <a:effectLst>
            <a:outerShdw blurRad="63500" dist="63500" dir="12600000" sx="103000" sy="103000" algn="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gray">
          <a:xfrm>
            <a:off x="2920621" y="191069"/>
            <a:ext cx="3630304" cy="6235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2  Т У Р</a:t>
            </a:r>
            <a:endParaRPr lang="en-US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7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7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7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7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7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7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7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7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7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7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7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7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7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7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7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7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7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9"/>
                  </p:tgtEl>
                </p:cond>
              </p:nextCondLst>
            </p:seq>
          </p:childTnLst>
        </p:cTn>
      </p:par>
    </p:tnLst>
    <p:bldLst>
      <p:bldP spid="57346" grpId="0" animBg="1"/>
      <p:bldP spid="57356" grpId="0" animBg="1"/>
      <p:bldP spid="57357" grpId="0" animBg="1"/>
      <p:bldP spid="57358" grpId="0" animBg="1"/>
      <p:bldP spid="57359" grpId="0" animBg="1"/>
      <p:bldP spid="57370" grpId="0" animBg="1"/>
      <p:bldP spid="57371" grpId="0" animBg="1"/>
      <p:bldP spid="57372" grpId="0" animBg="1"/>
      <p:bldP spid="57374" grpId="0" animBg="1"/>
      <p:bldP spid="57375" grpId="0" animBg="1"/>
      <p:bldP spid="57376" grpId="0" animBg="1"/>
      <p:bldP spid="57377" grpId="0" animBg="1"/>
      <p:bldP spid="57378" grpId="0" animBg="1"/>
      <p:bldP spid="57379" grpId="0" animBg="1"/>
      <p:bldP spid="57380" grpId="0" animBg="1"/>
      <p:bldP spid="57381" grpId="0" animBg="1"/>
      <p:bldP spid="57382" grpId="0" animBg="1"/>
      <p:bldP spid="57383" grpId="0" animBg="1"/>
      <p:bldP spid="57384" grpId="0" animBg="1"/>
      <p:bldP spid="57385" grpId="0" animBg="1"/>
      <p:bldP spid="57386" grpId="0" animBg="1"/>
      <p:bldP spid="57387" grpId="0" animBg="1"/>
      <p:bldP spid="57388" grpId="0" animBg="1"/>
      <p:bldP spid="5738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Picture 10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012441" y="3384646"/>
            <a:ext cx="4869351" cy="17543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Без труда не вынешь и </a:t>
            </a:r>
            <a:r>
              <a:rPr lang="ru-RU" sz="3600" b="1" i="1" u="sng" dirty="0" smtClean="0">
                <a:solidFill>
                  <a:srgbClr val="FF9933"/>
                </a:solidFill>
              </a:rPr>
              <a:t>рыбку</a:t>
            </a:r>
            <a:r>
              <a:rPr lang="ru-RU" sz="3600" b="1" dirty="0" smtClean="0">
                <a:solidFill>
                  <a:srgbClr val="FF9933"/>
                </a:solidFill>
              </a:rPr>
              <a:t> из пруда .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084888" y="1412875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83528" y="148590"/>
            <a:ext cx="85312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 dirty="0" smtClean="0">
                <a:solidFill>
                  <a:srgbClr val="FFFF99"/>
                </a:solidFill>
                <a:latin typeface="+mn-lt"/>
              </a:rPr>
              <a:t>Вспомните поговорки и пословицы о животных и ответьте на вопрос.</a:t>
            </a:r>
            <a:r>
              <a:rPr lang="ru-RU" sz="3200" i="1" dirty="0" smtClean="0">
                <a:latin typeface="+mn-lt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4000" dirty="0" smtClean="0">
                <a:solidFill>
                  <a:srgbClr val="FFFF99"/>
                </a:solidFill>
                <a:latin typeface="Comic Sans MS" pitchFamily="66" charset="0"/>
              </a:rPr>
              <a:t>Какое животное заставляет трудиться?</a:t>
            </a:r>
          </a:p>
          <a:p>
            <a:pPr>
              <a:spcBef>
                <a:spcPct val="50000"/>
              </a:spcBef>
            </a:pPr>
            <a:endParaRPr lang="ru-RU" sz="400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8"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530703" y="3420855"/>
            <a:ext cx="4381286" cy="17543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Посади </a:t>
            </a:r>
            <a:r>
              <a:rPr lang="ru-RU" sz="3600" b="1" i="1" u="sng" dirty="0" smtClean="0">
                <a:solidFill>
                  <a:srgbClr val="FF9933"/>
                </a:solidFill>
              </a:rPr>
              <a:t>свинью</a:t>
            </a:r>
            <a:r>
              <a:rPr lang="ru-RU" sz="3600" b="1" dirty="0" smtClean="0">
                <a:solidFill>
                  <a:srgbClr val="FF9933"/>
                </a:solidFill>
              </a:rPr>
              <a:t> за стол – она и ноги на стол.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3528" y="148590"/>
            <a:ext cx="85312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FFFF99"/>
                </a:solidFill>
                <a:latin typeface="Comic Sans MS" pitchFamily="66" charset="0"/>
              </a:rPr>
              <a:t> </a:t>
            </a:r>
            <a:r>
              <a:rPr lang="ru-RU" sz="3200" i="1" dirty="0" smtClean="0">
                <a:solidFill>
                  <a:srgbClr val="FFFF99"/>
                </a:solidFill>
                <a:latin typeface="+mn-lt"/>
              </a:rPr>
              <a:t>Вспомните поговорки и пословицы о животных и ответьте на вопрос.</a:t>
            </a:r>
            <a:r>
              <a:rPr lang="ru-RU" sz="3200" i="1" dirty="0" smtClean="0">
                <a:latin typeface="+mn-lt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4000" dirty="0" smtClean="0">
                <a:solidFill>
                  <a:srgbClr val="FFFF99"/>
                </a:solidFill>
                <a:latin typeface="Comic Sans MS" pitchFamily="66" charset="0"/>
              </a:rPr>
              <a:t>Какое животное не знает правил этикета?</a:t>
            </a:r>
          </a:p>
          <a:p>
            <a:pPr>
              <a:spcBef>
                <a:spcPct val="50000"/>
              </a:spcBef>
            </a:pP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8"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107976" y="4026090"/>
            <a:ext cx="4827579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u="sng" dirty="0" smtClean="0">
                <a:solidFill>
                  <a:srgbClr val="FF9933"/>
                </a:solidFill>
              </a:rPr>
              <a:t>Сорока</a:t>
            </a:r>
            <a:r>
              <a:rPr lang="ru-RU" sz="3600" b="1" dirty="0" smtClean="0">
                <a:solidFill>
                  <a:srgbClr val="FF9933"/>
                </a:solidFill>
              </a:rPr>
              <a:t> на хвосте принесла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2608" y="253453"/>
            <a:ext cx="8741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FF99"/>
                </a:solidFill>
                <a:latin typeface="+mn-lt"/>
              </a:rPr>
              <a:t>Вспомните поговорки и пословицы о животных и ответьте на вопрос.</a:t>
            </a:r>
            <a:r>
              <a:rPr lang="ru-RU" sz="3200" i="1" dirty="0" smtClean="0">
                <a:latin typeface="+mn-lt"/>
              </a:rPr>
              <a:t> </a:t>
            </a:r>
          </a:p>
          <a:p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Какое животное можно назвать хвостатой сплетницей?  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2"/>
                  </p:tgtEl>
                </p:cond>
              </p:nextCondLst>
            </p:seq>
          </p:childTnLst>
        </p:cTn>
      </p:par>
    </p:tnLst>
    <p:bldLst>
      <p:bldP spid="450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036024" y="3874718"/>
            <a:ext cx="3807725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Когда </a:t>
            </a:r>
            <a:r>
              <a:rPr lang="ru-RU" sz="3600" b="1" i="1" u="sng" dirty="0" smtClean="0">
                <a:solidFill>
                  <a:srgbClr val="FF9933"/>
                </a:solidFill>
              </a:rPr>
              <a:t>рак</a:t>
            </a:r>
            <a:r>
              <a:rPr lang="ru-RU" sz="3600" b="1" dirty="0" smtClean="0">
                <a:solidFill>
                  <a:srgbClr val="FF9933"/>
                </a:solidFill>
              </a:rPr>
              <a:t> на горе свистнет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4245" y="177420"/>
            <a:ext cx="874139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FF99"/>
                </a:solidFill>
                <a:latin typeface="+mn-lt"/>
              </a:rPr>
              <a:t>Вспомните поговорки и пословицы о животных и ответьте на вопрос.</a:t>
            </a:r>
            <a:r>
              <a:rPr lang="ru-RU" sz="3200" i="1" dirty="0" smtClean="0">
                <a:latin typeface="+mn-lt"/>
              </a:rPr>
              <a:t> </a:t>
            </a:r>
          </a:p>
          <a:p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Горный свистун?  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412000" y="1116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108000" y="2124000"/>
            <a:ext cx="2160587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</a:rPr>
              <a:t>Математика</a:t>
            </a:r>
            <a:endParaRPr lang="ru-RU" sz="2000" b="1" dirty="0">
              <a:solidFill>
                <a:srgbClr val="FFFF99"/>
              </a:solidFill>
            </a:endParaRPr>
          </a:p>
        </p:txBody>
      </p:sp>
      <p:sp>
        <p:nvSpPr>
          <p:cNvPr id="3076" name="AutoShape 5"/>
          <p:cNvSpPr>
            <a:spLocks noChangeArrowheads="1"/>
          </p:cNvSpPr>
          <p:nvPr/>
        </p:nvSpPr>
        <p:spPr bwMode="auto">
          <a:xfrm>
            <a:off x="108000" y="3132000"/>
            <a:ext cx="2160587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</a:rPr>
              <a:t>Литература</a:t>
            </a:r>
            <a:endParaRPr lang="ru-RU" sz="2000" b="1" dirty="0">
              <a:solidFill>
                <a:srgbClr val="FFFF99"/>
              </a:solidFill>
            </a:endParaRPr>
          </a:p>
        </p:txBody>
      </p:sp>
      <p:sp>
        <p:nvSpPr>
          <p:cNvPr id="3077" name="AutoShape 6"/>
          <p:cNvSpPr>
            <a:spLocks noChangeArrowheads="1"/>
          </p:cNvSpPr>
          <p:nvPr/>
        </p:nvSpPr>
        <p:spPr bwMode="auto">
          <a:xfrm>
            <a:off x="108000" y="4176000"/>
            <a:ext cx="2160587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</a:rPr>
              <a:t>Сказки</a:t>
            </a:r>
            <a:endParaRPr lang="ru-RU" sz="2000" b="1" dirty="0">
              <a:solidFill>
                <a:srgbClr val="FFFF99"/>
              </a:solidFill>
            </a:endParaRPr>
          </a:p>
        </p:txBody>
      </p:sp>
      <p:sp>
        <p:nvSpPr>
          <p:cNvPr id="3078" name="AutoShape 7"/>
          <p:cNvSpPr>
            <a:spLocks noChangeArrowheads="1"/>
          </p:cNvSpPr>
          <p:nvPr/>
        </p:nvSpPr>
        <p:spPr bwMode="auto">
          <a:xfrm>
            <a:off x="108000" y="5220000"/>
            <a:ext cx="2160587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</a:rPr>
              <a:t>Разное</a:t>
            </a:r>
            <a:endParaRPr lang="ru-RU" sz="2000" b="1" dirty="0">
              <a:solidFill>
                <a:srgbClr val="FFFF99"/>
              </a:solidFill>
            </a:endParaRP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7956550" y="134143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7356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44000" y="1116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5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12000" y="1116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80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5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444000" y="1116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100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5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12000" y="1116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120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0" name="AutoShape 2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412000" y="5220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120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1" name="AutoShape 2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000" y="5220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100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2" name="AutoShape 2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112000" y="5220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80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3" name="AutoShape 2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444000" y="5220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4" name="AutoShape 30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812000" y="5220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5" name="AutoShape 3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412000" y="4176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6" name="AutoShape 3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744000" y="4176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120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7" name="AutoShape 3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112000" y="4176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100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8" name="AutoShape 34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44000" y="4176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79" name="AutoShape 35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812000" y="4176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80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0" name="AutoShape 36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2412000" y="3132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1" name="AutoShape 37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744000" y="3132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80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2" name="AutoShape 38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112000" y="3132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3" name="AutoShape 39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444000" y="3132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120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4" name="AutoShape 40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812000" y="3132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100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5" name="AutoShape 4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812000" y="2124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6" name="AutoShape 42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444000" y="2124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80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7" name="AutoShape 43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112000" y="2124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120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8" name="AutoShape 44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3744000" y="2124000"/>
            <a:ext cx="1223963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100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389" name="AutoShape 45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412000" y="2124000"/>
            <a:ext cx="1223962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150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116" name="AutoShape 4"/>
          <p:cNvSpPr>
            <a:spLocks noChangeArrowheads="1"/>
          </p:cNvSpPr>
          <p:nvPr/>
        </p:nvSpPr>
        <p:spPr bwMode="auto">
          <a:xfrm>
            <a:off x="108000" y="1116000"/>
            <a:ext cx="2160587" cy="9000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FF99"/>
                </a:solidFill>
              </a:rPr>
              <a:t>IQ</a:t>
            </a:r>
            <a:endParaRPr lang="ru-RU" sz="2000" b="1" dirty="0">
              <a:solidFill>
                <a:srgbClr val="FFFF99"/>
              </a:solidFill>
            </a:endParaRPr>
          </a:p>
        </p:txBody>
      </p:sp>
      <p:sp>
        <p:nvSpPr>
          <p:cNvPr id="34" name="Нашивка 33">
            <a:hlinkClick r:id="rId27" action="ppaction://hlinksldjump"/>
          </p:cNvPr>
          <p:cNvSpPr/>
          <p:nvPr/>
        </p:nvSpPr>
        <p:spPr>
          <a:xfrm>
            <a:off x="8270542" y="6228000"/>
            <a:ext cx="765457" cy="504000"/>
          </a:xfrm>
          <a:prstGeom prst="chevron">
            <a:avLst>
              <a:gd name="adj" fmla="val 31481"/>
            </a:avLst>
          </a:prstGeom>
          <a:gradFill flip="none" rotWithShape="1">
            <a:gsLst>
              <a:gs pos="19000">
                <a:srgbClr val="C00000"/>
              </a:gs>
              <a:gs pos="85000">
                <a:schemeClr val="bg1">
                  <a:lumMod val="9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0800000" scaled="1"/>
            <a:tileRect/>
          </a:gradFill>
          <a:ln w="34925">
            <a:solidFill>
              <a:schemeClr val="accent2">
                <a:lumMod val="75000"/>
              </a:schemeClr>
            </a:solidFill>
          </a:ln>
          <a:effectLst>
            <a:outerShdw blurRad="63500" dist="63500" dir="12600000" sx="103000" sy="103000" algn="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gray">
          <a:xfrm>
            <a:off x="2920621" y="191069"/>
            <a:ext cx="3630304" cy="6235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1  Т У Р</a:t>
            </a:r>
            <a:endParaRPr lang="en-US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7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7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7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7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7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7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7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7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7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7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7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7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7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7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7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7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7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7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9"/>
                  </p:tgtEl>
                </p:cond>
              </p:nextCondLst>
            </p:seq>
          </p:childTnLst>
        </p:cTn>
      </p:par>
    </p:tnLst>
    <p:bldLst>
      <p:bldP spid="57346" grpId="0" animBg="1"/>
      <p:bldP spid="57356" grpId="0" animBg="1"/>
      <p:bldP spid="57357" grpId="0" animBg="1"/>
      <p:bldP spid="57358" grpId="0" animBg="1"/>
      <p:bldP spid="57359" grpId="0" animBg="1"/>
      <p:bldP spid="57370" grpId="0" animBg="1"/>
      <p:bldP spid="57371" grpId="0" animBg="1"/>
      <p:bldP spid="57372" grpId="0" animBg="1"/>
      <p:bldP spid="57374" grpId="0" animBg="1"/>
      <p:bldP spid="57375" grpId="0" animBg="1"/>
      <p:bldP spid="57376" grpId="0" animBg="1"/>
      <p:bldP spid="57377" grpId="0" animBg="1"/>
      <p:bldP spid="57378" grpId="0" animBg="1"/>
      <p:bldP spid="57379" grpId="0" animBg="1"/>
      <p:bldP spid="57380" grpId="0" animBg="1"/>
      <p:bldP spid="57381" grpId="0" animBg="1"/>
      <p:bldP spid="57382" grpId="0" animBg="1"/>
      <p:bldP spid="57383" grpId="0" animBg="1"/>
      <p:bldP spid="57384" grpId="0" animBg="1"/>
      <p:bldP spid="57385" grpId="0" animBg="1"/>
      <p:bldP spid="57386" grpId="0" animBg="1"/>
      <p:bldP spid="57387" grpId="0" animBg="1"/>
      <p:bldP spid="57388" grpId="0" animBg="1"/>
      <p:bldP spid="5738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9" name="Picture 15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766782" y="3477351"/>
            <a:ext cx="5186150" cy="17543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Где птиц нет, там и </a:t>
            </a:r>
            <a:r>
              <a:rPr lang="ru-RU" sz="3600" b="1" i="1" u="sng" dirty="0" smtClean="0">
                <a:solidFill>
                  <a:srgbClr val="FF9933"/>
                </a:solidFill>
              </a:rPr>
              <a:t>лягушки</a:t>
            </a:r>
            <a:r>
              <a:rPr lang="ru-RU" sz="3600" b="1" dirty="0" smtClean="0">
                <a:solidFill>
                  <a:srgbClr val="FF9933"/>
                </a:solidFill>
              </a:rPr>
              <a:t> за соловьёв сходят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1539" y="226158"/>
            <a:ext cx="8741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FF99"/>
                </a:solidFill>
                <a:latin typeface="+mn-lt"/>
              </a:rPr>
              <a:t>Вспомните поговорки и пословицы о животных и ответьте на вопрос.</a:t>
            </a:r>
            <a:r>
              <a:rPr lang="ru-RU" sz="3200" i="1" dirty="0" smtClean="0">
                <a:latin typeface="+mn-lt"/>
              </a:rPr>
              <a:t> </a:t>
            </a:r>
          </a:p>
          <a:p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Соловьиные конкуренты, живущие в болоте? 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9"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139076" y="5401992"/>
            <a:ext cx="5084304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Сказка о Золотом петушке.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4000" y="1"/>
            <a:ext cx="8856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smtClean="0"/>
              <a:t> </a:t>
            </a:r>
            <a:r>
              <a:rPr lang="ru-RU" sz="2400" i="1" dirty="0" smtClean="0">
                <a:solidFill>
                  <a:srgbClr val="FFFF99"/>
                </a:solidFill>
                <a:latin typeface="+mn-lt"/>
              </a:rPr>
              <a:t>Очень много жизненных, экономически обоснованных событий происходит в знакомых с детства произведениях</a:t>
            </a:r>
            <a:r>
              <a:rPr lang="ru-RU" sz="2400" b="1" i="1" dirty="0" smtClean="0">
                <a:solidFill>
                  <a:srgbClr val="FFFF99"/>
                </a:solidFill>
                <a:latin typeface="+mn-lt"/>
              </a:rPr>
              <a:t>. </a:t>
            </a:r>
            <a:r>
              <a:rPr lang="ru-RU" sz="2400" i="1" dirty="0" smtClean="0">
                <a:solidFill>
                  <a:srgbClr val="FFFF99"/>
                </a:solidFill>
                <a:latin typeface="+mn-lt"/>
              </a:rPr>
              <a:t>Прочитайте газетные заметки. Подумайте, какие произведения А.С. Пушкина напоминают вам эти «экономические новости».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7421" y="2208621"/>
            <a:ext cx="88028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99"/>
                </a:solidFill>
                <a:latin typeface="+mn-lt"/>
              </a:rPr>
              <a:t>1. На страже отечества.</a:t>
            </a:r>
            <a:r>
              <a:rPr lang="ru-RU" sz="2800" dirty="0" smtClean="0">
                <a:solidFill>
                  <a:srgbClr val="FFFF99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FFFF99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FF99"/>
                </a:solidFill>
                <a:latin typeface="Comic Sans MS" pitchFamily="66" charset="0"/>
              </a:rPr>
              <a:t>Правительство намерено сократить расходы военно-промышленного  комплекса, купив биологический наблюдательный прибор, реагирующий на приближающегося неприятеля.</a:t>
            </a:r>
            <a:endParaRPr lang="ru-RU" sz="280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392071" y="5364546"/>
            <a:ext cx="4804013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Сказка о Попе и работнике </a:t>
            </a:r>
            <a:r>
              <a:rPr lang="ru-RU" sz="3600" b="1" dirty="0" err="1" smtClean="0">
                <a:solidFill>
                  <a:srgbClr val="FF9933"/>
                </a:solidFill>
              </a:rPr>
              <a:t>Балде</a:t>
            </a:r>
            <a:r>
              <a:rPr lang="ru-RU" sz="3600" b="1" dirty="0" smtClean="0">
                <a:solidFill>
                  <a:srgbClr val="FF9933"/>
                </a:solidFill>
              </a:rPr>
              <a:t> </a:t>
            </a:r>
            <a:endParaRPr lang="ru-RU" sz="3600" b="1" dirty="0">
              <a:solidFill>
                <a:srgbClr val="FF9933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44000" y="1"/>
            <a:ext cx="8856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smtClean="0"/>
              <a:t> </a:t>
            </a:r>
            <a:r>
              <a:rPr lang="ru-RU" sz="2400" i="1" dirty="0" smtClean="0">
                <a:solidFill>
                  <a:srgbClr val="FFFF99"/>
                </a:solidFill>
                <a:latin typeface="+mn-lt"/>
              </a:rPr>
              <a:t>Очень много жизненных, экономически обоснованных событий происходит в знакомых с детства произведениях</a:t>
            </a:r>
            <a:r>
              <a:rPr lang="ru-RU" sz="2400" b="1" i="1" dirty="0" smtClean="0">
                <a:solidFill>
                  <a:srgbClr val="FFFF99"/>
                </a:solidFill>
                <a:latin typeface="+mn-lt"/>
              </a:rPr>
              <a:t>. </a:t>
            </a:r>
            <a:r>
              <a:rPr lang="ru-RU" sz="2400" i="1" dirty="0" smtClean="0">
                <a:solidFill>
                  <a:srgbClr val="FFFF99"/>
                </a:solidFill>
                <a:latin typeface="+mn-lt"/>
              </a:rPr>
              <a:t>Прочитайте газетные заметки. Подумайте, какие произведения А.С. Пушкина напоминают вам эти «экономические новости».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7421" y="2208621"/>
            <a:ext cx="8802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99"/>
                </a:solidFill>
                <a:latin typeface="+mn-lt"/>
              </a:rPr>
              <a:t>2. </a:t>
            </a:r>
            <a:r>
              <a:rPr lang="ru-RU" sz="2800" b="1" dirty="0" smtClean="0">
                <a:solidFill>
                  <a:srgbClr val="FFFF99"/>
                </a:solidFill>
              </a:rPr>
              <a:t>О налогах.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99"/>
                </a:solidFill>
                <a:latin typeface="Comic Sans MS" pitchFamily="66" charset="0"/>
              </a:rPr>
              <a:t>Местный священник организовал отдел налоговой полиции, единственный работник которой проследил за своевременной сдачей налога у самой неорганизованной части населения. </a:t>
            </a:r>
            <a:endParaRPr lang="ru-RU" sz="280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8"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80728" y="5203954"/>
            <a:ext cx="5638184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Сказка о царе </a:t>
            </a:r>
            <a:r>
              <a:rPr lang="ru-RU" sz="3600" b="1" dirty="0" err="1" smtClean="0">
                <a:solidFill>
                  <a:srgbClr val="FF9933"/>
                </a:solidFill>
              </a:rPr>
              <a:t>Салтане</a:t>
            </a:r>
            <a:endParaRPr lang="ru-RU" sz="3600" b="1" dirty="0" smtClean="0">
              <a:solidFill>
                <a:srgbClr val="FF9933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44000" y="1"/>
            <a:ext cx="8856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smtClean="0"/>
              <a:t> </a:t>
            </a:r>
            <a:r>
              <a:rPr lang="ru-RU" sz="2400" i="1" dirty="0" smtClean="0">
                <a:solidFill>
                  <a:srgbClr val="FFFF99"/>
                </a:solidFill>
                <a:latin typeface="+mn-lt"/>
              </a:rPr>
              <a:t>Очень много жизненных, экономически обоснованных событий происходит в знакомых с детства произведениях</a:t>
            </a:r>
            <a:r>
              <a:rPr lang="ru-RU" sz="2400" b="1" i="1" dirty="0" smtClean="0">
                <a:solidFill>
                  <a:srgbClr val="FFFF99"/>
                </a:solidFill>
                <a:latin typeface="+mn-lt"/>
              </a:rPr>
              <a:t>. </a:t>
            </a:r>
            <a:r>
              <a:rPr lang="ru-RU" sz="2400" i="1" dirty="0" smtClean="0">
                <a:solidFill>
                  <a:srgbClr val="FFFF99"/>
                </a:solidFill>
                <a:latin typeface="+mn-lt"/>
              </a:rPr>
              <a:t>Прочитайте газетные заметки. Подумайте, какие произведения А.С. Пушкина напоминают вам эти «экономические новости».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7421" y="2208621"/>
            <a:ext cx="8802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99"/>
                </a:solidFill>
                <a:latin typeface="+mn-lt"/>
              </a:rPr>
              <a:t>3. </a:t>
            </a:r>
            <a:r>
              <a:rPr lang="ru-RU" sz="2800" b="1" dirty="0" smtClean="0">
                <a:solidFill>
                  <a:srgbClr val="FFFF99"/>
                </a:solidFill>
              </a:rPr>
              <a:t>Международные отношения.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99"/>
                </a:solidFill>
                <a:latin typeface="Comic Sans MS" pitchFamily="66" charset="0"/>
              </a:rPr>
              <a:t>Делегация работников торговли, возвращаясь с международной ярмарки, нанесла визит правительству небольшого островного государства. Встреча прошла в теплой, дружеской обстановке.</a:t>
            </a:r>
            <a:r>
              <a:rPr lang="ru-RU" sz="2800" dirty="0" smtClean="0"/>
              <a:t>   </a:t>
            </a:r>
            <a:endParaRPr lang="ru-RU" sz="280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2"/>
                  </p:tgtEl>
                </p:cond>
              </p:nextCondLst>
            </p:seq>
          </p:childTnLst>
        </p:cTn>
      </p:par>
    </p:tnLst>
    <p:bldLst>
      <p:bldP spid="5017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719618" y="5381692"/>
            <a:ext cx="4394579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Сказка о рыбаке и рыбке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44000" y="1"/>
            <a:ext cx="8856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smtClean="0"/>
              <a:t> </a:t>
            </a:r>
            <a:r>
              <a:rPr lang="ru-RU" sz="2400" i="1" dirty="0" smtClean="0">
                <a:solidFill>
                  <a:srgbClr val="FFFF99"/>
                </a:solidFill>
                <a:latin typeface="+mn-lt"/>
              </a:rPr>
              <a:t>Очень много жизненных, экономически обоснованных событий происходит в знакомых с детства произведениях</a:t>
            </a:r>
            <a:r>
              <a:rPr lang="ru-RU" sz="2400" b="1" i="1" dirty="0" smtClean="0">
                <a:solidFill>
                  <a:srgbClr val="FFFF99"/>
                </a:solidFill>
                <a:latin typeface="+mn-lt"/>
              </a:rPr>
              <a:t>. </a:t>
            </a:r>
            <a:r>
              <a:rPr lang="ru-RU" sz="2400" i="1" dirty="0" smtClean="0">
                <a:solidFill>
                  <a:srgbClr val="FFFF99"/>
                </a:solidFill>
                <a:latin typeface="+mn-lt"/>
              </a:rPr>
              <a:t>Прочитайте газетные заметки. Подумайте, какие произведения А.С. Пушкина напоминают вам эти «экономические новости».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7421" y="2208621"/>
            <a:ext cx="8802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99"/>
                </a:solidFill>
                <a:latin typeface="+mn-lt"/>
              </a:rPr>
              <a:t>4. </a:t>
            </a:r>
            <a:r>
              <a:rPr lang="ru-RU" sz="2800" b="1" dirty="0" smtClean="0">
                <a:solidFill>
                  <a:srgbClr val="FFFF99"/>
                </a:solidFill>
              </a:rPr>
              <a:t>Вести из российской глубинки.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99"/>
                </a:solidFill>
                <a:latin typeface="Comic Sans MS" pitchFamily="66" charset="0"/>
              </a:rPr>
              <a:t>В российской провинции, пенсионер С. Нашел оригинальный способ улучшения материального положения своей супруги. К сожалению, непомерные запросы последней привели к плачевным результатам.</a:t>
            </a:r>
            <a:endParaRPr lang="ru-RU" sz="280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6"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7421" y="2208621"/>
            <a:ext cx="88028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99"/>
                </a:solidFill>
                <a:latin typeface="+mn-lt"/>
              </a:rPr>
              <a:t>5.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FF99"/>
                </a:solidFill>
              </a:rPr>
              <a:t>Внимание!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99"/>
                </a:solidFill>
                <a:latin typeface="Comic Sans MS" pitchFamily="66" charset="0"/>
              </a:rPr>
              <a:t>В продаже появились фальсифицированные фрукты, употребление которых приводит к негативным последствиям, таким, как продолжительный летаргический сон.</a:t>
            </a:r>
            <a:br>
              <a:rPr lang="ru-RU" sz="2800" dirty="0" smtClean="0">
                <a:solidFill>
                  <a:srgbClr val="FFFF99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FF99"/>
                </a:solidFill>
                <a:latin typeface="Comic Sans MS" pitchFamily="66" charset="0"/>
              </a:rPr>
              <a:t>Прежде, чем приобретать фрукты, требуйте сертификат соответствия и лицензию на право торговли.</a:t>
            </a:r>
            <a:r>
              <a:rPr lang="ru-RU" sz="2800" dirty="0" smtClean="0"/>
              <a:t>   </a:t>
            </a:r>
            <a:endParaRPr lang="ru-RU" sz="280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pic>
        <p:nvPicPr>
          <p:cNvPr id="52230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71569" y="532739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84144" y="5606709"/>
            <a:ext cx="6039987" cy="1077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F9933"/>
                </a:solidFill>
              </a:rPr>
              <a:t>Сказка о мёртвой царевне и семи богатырях.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44000" y="1"/>
            <a:ext cx="8856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smtClean="0"/>
              <a:t> </a:t>
            </a:r>
            <a:r>
              <a:rPr lang="ru-RU" sz="2400" i="1" dirty="0" smtClean="0">
                <a:solidFill>
                  <a:srgbClr val="FFFF99"/>
                </a:solidFill>
                <a:latin typeface="+mn-lt"/>
              </a:rPr>
              <a:t>Очень много жизненных, экономически обоснованных событий происходит в знакомых с детства произведениях</a:t>
            </a:r>
            <a:r>
              <a:rPr lang="ru-RU" sz="2400" b="1" i="1" dirty="0" smtClean="0">
                <a:solidFill>
                  <a:srgbClr val="FFFF99"/>
                </a:solidFill>
                <a:latin typeface="+mn-lt"/>
              </a:rPr>
              <a:t>. </a:t>
            </a:r>
            <a:r>
              <a:rPr lang="ru-RU" sz="2400" i="1" dirty="0" smtClean="0">
                <a:solidFill>
                  <a:srgbClr val="FFFF99"/>
                </a:solidFill>
                <a:latin typeface="+mn-lt"/>
              </a:rPr>
              <a:t>Прочитайте газетные заметки. Подумайте, какие произведения А.С. Пушкина напоминают вам эти «экономические новости».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063320" y="4064511"/>
            <a:ext cx="3870799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Три палки и четыре галки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3528" y="148590"/>
            <a:ext cx="85312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Летели галки, сели на палки. Сядут по одной — галка лишняя, сядут по две — палка лишняя. Сколько было палок и сколько было галок? 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6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229350" y="4624070"/>
            <a:ext cx="1749425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5 и 7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3528" y="148590"/>
            <a:ext cx="853122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FFFF99"/>
                </a:solidFill>
                <a:latin typeface="Comic Sans MS" pitchFamily="66" charset="0"/>
              </a:rPr>
              <a:t>Летели две стаи гусей. Первая стая говорит:</a:t>
            </a:r>
            <a:br>
              <a:rPr lang="ru-RU" sz="3200" dirty="0" smtClean="0">
                <a:solidFill>
                  <a:srgbClr val="FFFF99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FFFF99"/>
                </a:solidFill>
                <a:latin typeface="Comic Sans MS" pitchFamily="66" charset="0"/>
              </a:rPr>
              <a:t>- Дайте нам одного гуся, тогда наши стаи будут одинаковые.</a:t>
            </a:r>
            <a:br>
              <a:rPr lang="ru-RU" sz="3200" dirty="0" smtClean="0">
                <a:solidFill>
                  <a:srgbClr val="FFFF99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FFFF99"/>
                </a:solidFill>
                <a:latin typeface="Comic Sans MS" pitchFamily="66" charset="0"/>
              </a:rPr>
              <a:t>А вторая стая отвечает: </a:t>
            </a:r>
            <a:br>
              <a:rPr lang="ru-RU" sz="3200" dirty="0" smtClean="0">
                <a:solidFill>
                  <a:srgbClr val="FFFF99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FFFF99"/>
                </a:solidFill>
                <a:latin typeface="Comic Sans MS" pitchFamily="66" charset="0"/>
              </a:rPr>
              <a:t>- Дайте вы нам одного гуся, тогда нас будет в два раза больше.</a:t>
            </a:r>
            <a:br>
              <a:rPr lang="ru-RU" sz="3200" dirty="0" smtClean="0">
                <a:solidFill>
                  <a:srgbClr val="FFFF99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FFFF99"/>
                </a:solidFill>
                <a:latin typeface="Comic Sans MS" pitchFamily="66" charset="0"/>
              </a:rPr>
              <a:t>Сколько гусей в одной и во второй стае?</a:t>
            </a:r>
            <a:r>
              <a:rPr lang="ru-RU" sz="4000" dirty="0" smtClean="0"/>
              <a:t> 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6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749421" y="4050864"/>
            <a:ext cx="4198345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Трое: бабушка, мать, дочь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3528" y="148590"/>
            <a:ext cx="85312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Две дочки, две матери и бабушка с внучкой. Сколько всех?</a:t>
            </a:r>
          </a:p>
          <a:p>
            <a:pPr>
              <a:spcBef>
                <a:spcPct val="50000"/>
              </a:spcBef>
            </a:pP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6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165224" y="4883378"/>
            <a:ext cx="5208281" cy="17543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В город ехал один мальчик, остальные ехали ему навстречу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3528" y="148590"/>
            <a:ext cx="85312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3600" dirty="0" smtClean="0">
                <a:solidFill>
                  <a:srgbClr val="FFFF99"/>
                </a:solidFill>
                <a:latin typeface="Comic Sans MS" pitchFamily="66" charset="0"/>
              </a:rPr>
              <a:t>Мальчик ехал на велосипеде в город.  Навстречу ему шла автомашина, в которой сидели шесть колхозников. Каждый колхозник вез по одной курице и по паре валенок. Сколько живых существ ехало в город?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6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слово лишнее?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Моцарт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Сократ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Гендель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Бетховен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80" name="Группа 79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102" name="Группа 101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103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4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5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6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08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109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0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1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2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113" name="Группа 112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114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5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6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7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8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9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120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1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2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3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09684" y="4023568"/>
            <a:ext cx="6469039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Стоимость – 10 рублей. У Марины нет денег вообще.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3528" y="148590"/>
            <a:ext cx="85312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FFFF99"/>
                </a:solidFill>
                <a:latin typeface="Comic Sans MS" pitchFamily="66" charset="0"/>
              </a:rPr>
              <a:t>Марина мечтала о шоколадке, но ей на покупку не хватало 10 рублей. Вася тоже мечтал о шоколадке, но ему не доставало всего 1 рубля. Дети решили купить хотя бы одну шоколадку на двоих, но им все равно не хватило 1 рубля. Какова стоимость шоколадки?</a:t>
            </a:r>
            <a:r>
              <a:rPr lang="ru-RU" sz="4000" dirty="0" smtClean="0"/>
              <a:t> 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6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868537" y="4624070"/>
            <a:ext cx="2292823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запятую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3528" y="148590"/>
            <a:ext cx="85312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Какой знак нужно поставить между 6 и 7, чтобы результат оказался меньше 7 и больше 6? 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378424" y="5197276"/>
            <a:ext cx="4817660" cy="1477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Мотоциклист </a:t>
            </a:r>
          </a:p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(был без шлема)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3528" y="148590"/>
            <a:ext cx="85312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Перекрёсток. Светофор. </a:t>
            </a:r>
            <a:r>
              <a:rPr lang="ru-RU" sz="4000" b="1" dirty="0" err="1" smtClean="0">
                <a:solidFill>
                  <a:srgbClr val="FFFF99"/>
                </a:solidFill>
                <a:latin typeface="Comic Sans MS" pitchFamily="66" charset="0"/>
              </a:rPr>
              <a:t>Камаз</a:t>
            </a: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, повозка и мотоциклист стоят и ждут зелёного света. Загорелся жёлтый, </a:t>
            </a:r>
            <a:r>
              <a:rPr lang="ru-RU" sz="4000" b="1" dirty="0" err="1" smtClean="0">
                <a:solidFill>
                  <a:srgbClr val="FFFF99"/>
                </a:solidFill>
                <a:latin typeface="Comic Sans MS" pitchFamily="66" charset="0"/>
              </a:rPr>
              <a:t>Камаз</a:t>
            </a: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 газанул. Лошадь испугалась и укусила мотоциклиста за ухо. Вроде ДТП, но кто нарушил правила?</a:t>
            </a:r>
            <a:r>
              <a:rPr lang="ru-RU" sz="4000" dirty="0" smtClean="0"/>
              <a:t> 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558353" y="4610422"/>
            <a:ext cx="4362118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Парикмахерская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3528" y="148590"/>
            <a:ext cx="85312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Где люди платят за то, что у них отнимают?</a:t>
            </a:r>
            <a:r>
              <a:rPr lang="ru-RU" sz="4000" dirty="0" smtClean="0"/>
              <a:t> 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75965" y="4501240"/>
            <a:ext cx="5090614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Он новорождённый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3528" y="148590"/>
            <a:ext cx="85312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Человек полностью здоров, не умер, не инвалид, но выносят его из больницы на руках.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595582" y="4596774"/>
            <a:ext cx="3092877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шахматист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3528" y="148590"/>
            <a:ext cx="85312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Какой человек сможет удержать слона?</a:t>
            </a:r>
            <a:r>
              <a:rPr lang="ru-RU" sz="4000" dirty="0" smtClean="0"/>
              <a:t> 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677470" y="4405706"/>
            <a:ext cx="2893324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дорожной</a:t>
            </a:r>
            <a:endParaRPr lang="ru-RU" sz="3600" b="1" dirty="0" smtClean="0">
              <a:solidFill>
                <a:srgbClr val="FF9933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937" y="380602"/>
            <a:ext cx="85312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Какой </a:t>
            </a: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пробкой нельзя заткнуть ни одну бутылку</a:t>
            </a: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? 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059606" y="3941682"/>
            <a:ext cx="2465080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Нет, он умер</a:t>
            </a:r>
            <a:endParaRPr lang="ru-RU" sz="3600" b="1" dirty="0" smtClean="0">
              <a:solidFill>
                <a:srgbClr val="FF9933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3528" y="435193"/>
            <a:ext cx="85312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Может </a:t>
            </a: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ли мужчина жениться на сестре своей вдовы</a:t>
            </a: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?</a:t>
            </a: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 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429301" y="3955329"/>
            <a:ext cx="6455391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u="sng" dirty="0" smtClean="0">
                <a:solidFill>
                  <a:srgbClr val="FF9933"/>
                </a:solidFill>
              </a:rPr>
              <a:t>Ё</a:t>
            </a:r>
            <a:r>
              <a:rPr lang="ru-RU" sz="3600" b="1" u="sng" dirty="0" smtClean="0">
                <a:solidFill>
                  <a:srgbClr val="FF9933"/>
                </a:solidFill>
              </a:rPr>
              <a:t>ж</a:t>
            </a:r>
            <a:r>
              <a:rPr lang="ru-RU" sz="3600" b="1" dirty="0" smtClean="0">
                <a:solidFill>
                  <a:srgbClr val="FF9933"/>
                </a:solidFill>
              </a:rPr>
              <a:t> мал, но и медведя из берлоги выживет</a:t>
            </a:r>
            <a:r>
              <a:rPr lang="ru-RU" sz="3600" dirty="0" smtClean="0"/>
              <a:t>.</a:t>
            </a:r>
            <a:endParaRPr lang="ru-RU" sz="3600" b="1" dirty="0" smtClean="0">
              <a:solidFill>
                <a:srgbClr val="FF9933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3528" y="148590"/>
            <a:ext cx="853122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 dirty="0" smtClean="0">
                <a:solidFill>
                  <a:srgbClr val="FFFF99"/>
                </a:solidFill>
              </a:rPr>
              <a:t>Вспомните поговорки и пословицы о животных и ответьте на вопрос.</a:t>
            </a:r>
          </a:p>
          <a:p>
            <a:pPr>
              <a:spcBef>
                <a:spcPct val="50000"/>
              </a:spcBef>
            </a:pPr>
            <a:endParaRPr lang="ru-RU" sz="3600" b="1" i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9778" y="1509047"/>
            <a:ext cx="8523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Колючая </a:t>
            </a: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угроза для медведя? 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800298" y="4446649"/>
            <a:ext cx="2565778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За 2 дня.</a:t>
            </a:r>
            <a:r>
              <a:rPr lang="ru-RU" sz="3600" b="1" dirty="0" smtClean="0">
                <a:solidFill>
                  <a:srgbClr val="FF9933"/>
                </a:solidFill>
              </a:rPr>
              <a:t> </a:t>
            </a:r>
            <a:endParaRPr lang="ru-RU" sz="3600" b="1" dirty="0" smtClean="0">
              <a:solidFill>
                <a:srgbClr val="FF9933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7420" y="175885"/>
            <a:ext cx="85312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Для </a:t>
            </a: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ремонта улицы 3 рабочим необходимо 6 дней. За сколько дней будет закончена</a:t>
            </a:r>
          </a:p>
          <a:p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работа, если ею будут заняты 9 рабочих</a:t>
            </a: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?</a:t>
            </a:r>
            <a:endParaRPr lang="ru-RU" sz="4000" b="1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из этих чисел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подходит к остальным?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361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256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197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144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watermark_300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0000" y="5400000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242998" y="4473945"/>
            <a:ext cx="1749425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9933"/>
                </a:solidFill>
              </a:rPr>
              <a:t>15 см</a:t>
            </a:r>
            <a:endParaRPr lang="ru-RU" sz="3600" b="1" dirty="0" smtClean="0">
              <a:solidFill>
                <a:srgbClr val="FF9933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3528" y="148590"/>
            <a:ext cx="85312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Резинка длиной 20 см растягивается до 25 см, на какую длину растянется резинка длиной 60 см? 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165" y="5942937"/>
            <a:ext cx="720725" cy="5381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0" descr="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129754">
            <a:off x="7697693" y="2593076"/>
            <a:ext cx="1176338" cy="1447800"/>
          </a:xfrm>
          <a:prstGeom prst="rect">
            <a:avLst/>
          </a:prstGeom>
          <a:noFill/>
        </p:spPr>
      </p:pic>
      <p:pic>
        <p:nvPicPr>
          <p:cNvPr id="13" name="Picture 26" descr="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02482">
            <a:off x="323215" y="3359691"/>
            <a:ext cx="1753483" cy="1857348"/>
          </a:xfrm>
          <a:prstGeom prst="rect">
            <a:avLst/>
          </a:prstGeom>
          <a:noFill/>
        </p:spPr>
      </p:pic>
      <p:pic>
        <p:nvPicPr>
          <p:cNvPr id="10" name="Picture 46" descr="1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2588" y="0"/>
            <a:ext cx="2752583" cy="2097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0501" y="614149"/>
            <a:ext cx="7656394" cy="30843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ru-RU" sz="5400" b="1" spc="100" dirty="0" smtClean="0">
                <a:ln w="114300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419100" dir="18900000" sx="103000" sy="103000" algn="bl" rotWithShape="0">
                    <a:srgbClr val="00B0F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3ТУР</a:t>
            </a:r>
            <a:endParaRPr lang="ru-RU" sz="5400" b="1" cap="none" spc="100" dirty="0">
              <a:ln w="114300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50800" dist="419100" dir="18900000" sx="103000" sy="103000" algn="bl" rotWithShape="0">
                  <a:srgbClr val="00B0F0">
                    <a:alpha val="4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15" name="Picture 20" descr="3D_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3795" y="3944699"/>
            <a:ext cx="2078673" cy="2688112"/>
          </a:xfrm>
          <a:prstGeom prst="rect">
            <a:avLst/>
          </a:prstGeom>
          <a:noFill/>
        </p:spPr>
      </p:pic>
      <p:pic>
        <p:nvPicPr>
          <p:cNvPr id="16" name="Picture 18" descr="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29661">
            <a:off x="5204346" y="4118937"/>
            <a:ext cx="2083558" cy="20424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8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Т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0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Р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2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4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Н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6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Ж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8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Р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2072" y="900752"/>
            <a:ext cx="614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1    </a:t>
            </a:r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 2      3     4    5      6     7     </a:t>
            </a:r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8    </a:t>
            </a:r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  </a:t>
            </a: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9337" y="3760928"/>
            <a:ext cx="7144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«Сеятель» денег на ветер? 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31481" y="4454941"/>
            <a:ext cx="61427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8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0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У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2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Б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4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Л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6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Ё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8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Н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К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2072" y="900752"/>
            <a:ext cx="614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1    </a:t>
            </a:r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 2      3     4    5      6     7     </a:t>
            </a:r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8    </a:t>
            </a:r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  </a:t>
            </a: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9337" y="3760928"/>
            <a:ext cx="7144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«Денди» среди тулупов? 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31481" y="4509532"/>
            <a:ext cx="61427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8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0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Б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2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4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Т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6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8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Т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000" y="1620000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Л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2072" y="900752"/>
            <a:ext cx="7192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1    </a:t>
            </a:r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 2      3     4    5      6     7     8     9      </a:t>
            </a: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3863" y="3774576"/>
            <a:ext cx="5929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99"/>
                </a:solidFill>
                <a:latin typeface="Comic Sans MS" pitchFamily="66" charset="0"/>
              </a:rPr>
              <a:t>Жилец как таковой? </a:t>
            </a:r>
            <a:endParaRPr lang="ru-RU" sz="4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22551" y="4454942"/>
            <a:ext cx="61427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55493" y="1635922"/>
            <a:ext cx="54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50800" dist="38100" dir="18900000" sx="102000" sy="102000" algn="bl" rotWithShape="0">
              <a:prstClr val="black">
                <a:alpha val="9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Ь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2036" name="Picture 7" descr="an2_belosnezhplja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714875"/>
            <a:ext cx="15621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7" name="Picture 19" descr="fire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765175"/>
            <a:ext cx="21701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8" name="Picture 11" descr="chud03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55800"/>
            <a:ext cx="54292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40" name="WordArt 15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632700" cy="20907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6338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68686"/>
                  </a:outerShdw>
                </a:effectLst>
                <a:latin typeface="Monotype Corsiva"/>
              </a:rPr>
              <a:t>До встречи, </a:t>
            </a:r>
            <a:r>
              <a:rPr lang="ru-RU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68686"/>
                  </a:outerShdw>
                </a:effectLst>
                <a:latin typeface="Monotype Corsiva"/>
              </a:rPr>
              <a:t>друзья!</a:t>
            </a:r>
            <a:endParaRPr lang="ru-RU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868686"/>
                </a:outerShdw>
              </a:effectLst>
              <a:latin typeface="Monotype Corsiva"/>
            </a:endParaRPr>
          </a:p>
        </p:txBody>
      </p:sp>
      <p:pic>
        <p:nvPicPr>
          <p:cNvPr id="172041" name="Picture 9" descr="fire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0"/>
            <a:ext cx="2952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6" name="BABY_01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43" name="Picture 18" descr="fire19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750" y="2276475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44" name="Picture 20" descr="fire2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450" y="0"/>
            <a:ext cx="136683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ARNT_05.MID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95" fill="hold"/>
                                        <p:tgtEl>
                                          <p:spTgt spid="665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7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76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Поставьте на место буквы в этих словах, которые являются названиями видов спорта. Что из перечисленного не является командной игрой?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ТЕРСБАЛЬ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ИГБЕР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ЛООП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ЛОТБУФ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Поставьте на место буквы в этих словах, которые являются названиями животных. Какое животное самое большое?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ЛАРПОДЕ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АГКАЙС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ОКЛИРК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ОЛЬС</a:t>
            </a:r>
            <a:endParaRPr lang="ru-RU" sz="24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2000" y="143999"/>
            <a:ext cx="9000000" cy="234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число пропущено?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 19  ?  20  15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24000" y="267111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24000" y="3708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4000" y="4716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24000" y="5760000"/>
            <a:ext cx="7848000" cy="900000"/>
          </a:xfrm>
          <a:prstGeom prst="roundRect">
            <a:avLst>
              <a:gd name="adj" fmla="val 746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44000" y="2599903"/>
            <a:ext cx="936000" cy="936000"/>
            <a:chOff x="6227763" y="2286000"/>
            <a:chExt cx="2160588" cy="2160587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gray">
            <a:xfrm rot="16200000">
              <a:off x="6227763" y="2286000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gray">
            <a:xfrm rot="16200000">
              <a:off x="6369050" y="2427288"/>
              <a:ext cx="1878013" cy="18780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gray">
            <a:xfrm rot="16200000">
              <a:off x="6380163" y="2395538"/>
              <a:ext cx="1878013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 rot="16200000">
              <a:off x="6462713" y="2513013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4" name="Группа 43"/>
            <p:cNvGrpSpPr/>
            <p:nvPr/>
          </p:nvGrpSpPr>
          <p:grpSpPr>
            <a:xfrm rot="16200000">
              <a:off x="6481763" y="2536825"/>
              <a:ext cx="1636712" cy="1636713"/>
              <a:chOff x="6500813" y="2540000"/>
              <a:chExt cx="1636712" cy="1636713"/>
            </a:xfrm>
          </p:grpSpPr>
          <p:sp>
            <p:nvSpPr>
              <p:cNvPr id="65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144000" y="3691723"/>
            <a:ext cx="936000" cy="936000"/>
            <a:chOff x="6227767" y="2286004"/>
            <a:chExt cx="936000" cy="9360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76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2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144000" y="4716000"/>
            <a:ext cx="936000" cy="936000"/>
            <a:chOff x="6227767" y="2286004"/>
            <a:chExt cx="936000" cy="936000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6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87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3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44000" y="5738888"/>
            <a:ext cx="936000" cy="936000"/>
            <a:chOff x="6227767" y="2286004"/>
            <a:chExt cx="936000" cy="93600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3" name="Oval 6"/>
            <p:cNvSpPr>
              <a:spLocks noChangeAspect="1" noChangeArrowheads="1"/>
            </p:cNvSpPr>
            <p:nvPr/>
          </p:nvSpPr>
          <p:spPr bwMode="gray">
            <a:xfrm rot="16200000">
              <a:off x="6227767" y="2286004"/>
              <a:ext cx="936000" cy="9360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gray">
            <a:xfrm rot="16200000">
              <a:off x="6288975" y="2347212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8"/>
            <p:cNvSpPr>
              <a:spLocks noChangeArrowheads="1"/>
            </p:cNvSpPr>
            <p:nvPr/>
          </p:nvSpPr>
          <p:spPr bwMode="gray">
            <a:xfrm rot="16200000">
              <a:off x="6293789" y="2333458"/>
              <a:ext cx="813585" cy="8135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gray">
            <a:xfrm rot="16200000">
              <a:off x="6329551" y="2384350"/>
              <a:ext cx="732432" cy="7324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7" name="Группа 43"/>
            <p:cNvGrpSpPr/>
            <p:nvPr/>
          </p:nvGrpSpPr>
          <p:grpSpPr>
            <a:xfrm rot="16200000">
              <a:off x="6337804" y="2394665"/>
              <a:ext cx="709049" cy="709049"/>
              <a:chOff x="6500813" y="2540000"/>
              <a:chExt cx="1636712" cy="1636713"/>
            </a:xfrm>
          </p:grpSpPr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6500813" y="2540000"/>
                <a:ext cx="1636712" cy="163671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gray">
              <a:xfrm>
                <a:off x="6521729" y="2549151"/>
                <a:ext cx="1597494" cy="15961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gray">
              <a:xfrm>
                <a:off x="6538724" y="2564838"/>
                <a:ext cx="1519057" cy="149160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627619" y="2644176"/>
                <a:ext cx="1350418" cy="121054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r>
                  <a:rPr lang="ru-RU" sz="4000" b="1" dirty="0" smtClean="0">
                    <a:solidFill>
                      <a:schemeClr val="tx1">
                        <a:lumMod val="10000"/>
                      </a:schemeClr>
                    </a:solidFill>
                    <a:latin typeface="Arial Black" pitchFamily="34" charset="0"/>
                  </a:rPr>
                  <a:t>4</a:t>
                </a:r>
                <a:endParaRPr lang="ru-RU" sz="4000" b="1" dirty="0">
                  <a:solidFill>
                    <a:schemeClr val="tx1">
                      <a:lumMod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1450</Words>
  <Application>Microsoft Office PowerPoint</Application>
  <PresentationFormat>Экран (4:3)</PresentationFormat>
  <Paragraphs>403</Paragraphs>
  <Slides>65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subject>Разное 3 тура</dc:subject>
  <dc:creator>Ковалёв А.Н.</dc:creator>
  <cp:lastModifiedBy>user</cp:lastModifiedBy>
  <cp:revision>241</cp:revision>
  <dcterms:created xsi:type="dcterms:W3CDTF">2009-10-22T11:05:39Z</dcterms:created>
  <dcterms:modified xsi:type="dcterms:W3CDTF">2014-04-04T20:22:04Z</dcterms:modified>
</cp:coreProperties>
</file>