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298" r:id="rId3"/>
    <p:sldId id="299" r:id="rId4"/>
    <p:sldId id="296" r:id="rId5"/>
    <p:sldId id="284" r:id="rId6"/>
    <p:sldId id="285" r:id="rId7"/>
    <p:sldId id="287" r:id="rId8"/>
    <p:sldId id="289" r:id="rId9"/>
    <p:sldId id="286" r:id="rId10"/>
    <p:sldId id="283" r:id="rId11"/>
    <p:sldId id="281" r:id="rId12"/>
    <p:sldId id="292" r:id="rId13"/>
    <p:sldId id="291" r:id="rId14"/>
    <p:sldId id="288" r:id="rId15"/>
    <p:sldId id="295" r:id="rId16"/>
    <p:sldId id="276" r:id="rId17"/>
  </p:sldIdLst>
  <p:sldSz cx="9144000" cy="6858000" type="screen4x3"/>
  <p:notesSz cx="7102475" cy="89916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7D7B65"/>
    <a:srgbClr val="002570"/>
    <a:srgbClr val="003295"/>
    <a:srgbClr val="002F8D"/>
    <a:srgbClr val="002A7C"/>
    <a:srgbClr val="72A7F6"/>
    <a:srgbClr val="FDC529"/>
    <a:srgbClr val="52C82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0" autoAdjust="0"/>
    <p:restoredTop sz="94353" autoAdjust="0"/>
  </p:normalViewPr>
  <p:slideViewPr>
    <p:cSldViewPr>
      <p:cViewPr>
        <p:scale>
          <a:sx n="70" d="100"/>
          <a:sy n="70" d="100"/>
        </p:scale>
        <p:origin x="-1572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184343675" cy="18434367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A3C3F8C-8E00-4763-BA25-928171DFC6F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9" name="Object 17"/>
          <p:cNvGraphicFramePr>
            <a:graphicFrameLocks noChangeAspect="1"/>
          </p:cNvGraphicFramePr>
          <p:nvPr/>
        </p:nvGraphicFramePr>
        <p:xfrm>
          <a:off x="0" y="2371725"/>
          <a:ext cx="9144000" cy="4486275"/>
        </p:xfrm>
        <a:graphic>
          <a:graphicData uri="http://schemas.openxmlformats.org/presentationml/2006/ole">
            <p:oleObj spid="_x0000_s3089" name="Image" r:id="rId3" imgW="10438095" imgH="5980952" progId="">
              <p:embed/>
            </p:oleObj>
          </a:graphicData>
        </a:graphic>
      </p:graphicFrame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6324600"/>
            <a:ext cx="70866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381000" y="304800"/>
            <a:ext cx="1079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 b="1">
                <a:latin typeface="Verdana" pitchFamily="34" charset="0"/>
              </a:rPr>
              <a:t>LOGO</a:t>
            </a:r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gray">
          <a:xfrm>
            <a:off x="0" y="2349500"/>
            <a:ext cx="9144000" cy="730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468313" y="1412875"/>
            <a:ext cx="7993062" cy="720725"/>
          </a:xfrm>
          <a:effectLst>
            <a:outerShdw dist="28398" dir="3806097" algn="ctr" rotWithShape="0">
              <a:srgbClr val="000066">
                <a:alpha val="50000"/>
              </a:srgbClr>
            </a:outerShdw>
          </a:effectLst>
        </p:spPr>
        <p:txBody>
          <a:bodyPr/>
          <a:lstStyle>
            <a:lvl1pPr algn="ctr">
              <a:defRPr sz="4400" b="1">
                <a:solidFill>
                  <a:schemeClr val="accent1"/>
                </a:solidFill>
                <a:latin typeface="Verdana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1A6129-8F0D-4239-97D3-70FCDE87A1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3007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3007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0FC16-A492-4179-B73A-4778FD2DCB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319088"/>
            <a:ext cx="75438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52482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BB9509B6-BD72-46C5-B421-59688E5E09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5C04E9-B296-4D43-A902-E53B610B32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5C35E-FA6C-4150-9CF3-51798DF6CB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563CC4-8360-49A8-BFE8-E33617F849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3C771A-3D9D-4890-A007-57F65F5BA7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82E24-028B-4EA0-A7AF-F795B0581B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50F88-984B-4A2F-AF13-DEBD70E96B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B0181B-A82F-46CF-8C1D-834CC1EEFD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3A8C61-B2F3-47B1-8B90-97125F723F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9" name="Object 15"/>
          <p:cNvGraphicFramePr>
            <a:graphicFrameLocks noChangeAspect="1"/>
          </p:cNvGraphicFramePr>
          <p:nvPr/>
        </p:nvGraphicFramePr>
        <p:xfrm>
          <a:off x="0" y="0"/>
          <a:ext cx="9144000" cy="1062038"/>
        </p:xfrm>
        <a:graphic>
          <a:graphicData uri="http://schemas.openxmlformats.org/presentationml/2006/ole">
            <p:oleObj spid="_x0000_s1039" name="Image" r:id="rId15" imgW="10387302" imgH="1205924" progId="">
              <p:embed/>
            </p:oleObj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FF294E3-9A59-49DF-A8BB-ABD184F29CA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19088"/>
            <a:ext cx="75438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1066800"/>
            <a:ext cx="9144000" cy="730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2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2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j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j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j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j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219200"/>
            <a:ext cx="7924800" cy="1012825"/>
          </a:xfrm>
        </p:spPr>
        <p:txBody>
          <a:bodyPr/>
          <a:lstStyle/>
          <a:p>
            <a:r>
              <a:rPr lang="ru-RU" sz="4000" dirty="0" smtClean="0"/>
              <a:t>МЕХАНИЗМЫ</a:t>
            </a:r>
            <a:r>
              <a:rPr lang="en-US" dirty="0" smtClean="0"/>
              <a:t> </a:t>
            </a:r>
            <a:r>
              <a:rPr lang="ru-RU" sz="4000" dirty="0" smtClean="0">
                <a:solidFill>
                  <a:schemeClr val="tx2"/>
                </a:solidFill>
              </a:rPr>
              <a:t>(передачи)</a:t>
            </a:r>
            <a:endParaRPr lang="en-US" sz="4000" dirty="0">
              <a:solidFill>
                <a:schemeClr val="tx2"/>
              </a:solidFill>
            </a:endParaRPr>
          </a:p>
        </p:txBody>
      </p:sp>
      <p:pic>
        <p:nvPicPr>
          <p:cNvPr id="4099" name="Picture 3" descr="D:\копия\кан 20.04.13\кан\технология\картинки\механизмы\Wallpaper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5268" y="2890836"/>
            <a:ext cx="2092860" cy="31392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58" name="Rectangle 22"/>
          <p:cNvSpPr>
            <a:spLocks noGrp="1" noChangeArrowheads="1"/>
          </p:cNvSpPr>
          <p:nvPr>
            <p:ph type="title"/>
          </p:nvPr>
        </p:nvSpPr>
        <p:spPr>
          <a:xfrm>
            <a:off x="1332000" y="319088"/>
            <a:ext cx="7543800" cy="563562"/>
          </a:xfrm>
        </p:spPr>
        <p:txBody>
          <a:bodyPr/>
          <a:lstStyle/>
          <a:p>
            <a:r>
              <a:rPr lang="ru-RU" dirty="0" smtClean="0"/>
              <a:t>Червячный механизм</a:t>
            </a:r>
            <a:endParaRPr lang="en-US" dirty="0"/>
          </a:p>
        </p:txBody>
      </p:sp>
      <p:pic>
        <p:nvPicPr>
          <p:cNvPr id="5122" name="Picture 2" descr="D:\копия\кан 20.04.13\кан\технология\картинки\механизмы\0b0b2434012f6cefc7647d556c5b6309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66688" y="1455733"/>
            <a:ext cx="4544496" cy="34083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6688" y="5581656"/>
            <a:ext cx="8610624" cy="95410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Позволяет значительно снизить скорость вращения и получить огромный выигрыш в силе</a:t>
            </a:r>
            <a:endParaRPr lang="ru-RU" sz="2800" dirty="0"/>
          </a:p>
        </p:txBody>
      </p:sp>
      <p:pic>
        <p:nvPicPr>
          <p:cNvPr id="5125" name="Picture 5" descr="D:\копия\кан 20.04.13\кан\технология\картинки\механизмы\червячная_передача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3872" y="1455732"/>
            <a:ext cx="4066128" cy="3049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2000" y="319088"/>
            <a:ext cx="7543800" cy="563562"/>
          </a:xfrm>
        </p:spPr>
        <p:txBody>
          <a:bodyPr/>
          <a:lstStyle/>
          <a:p>
            <a:r>
              <a:rPr lang="ru-RU" dirty="0" smtClean="0"/>
              <a:t>Реечный механизм</a:t>
            </a:r>
            <a:endParaRPr lang="ru-RU" dirty="0"/>
          </a:p>
        </p:txBody>
      </p:sp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88" y="1455731"/>
            <a:ext cx="4272019" cy="50557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51388" y="3967164"/>
            <a:ext cx="4125924" cy="267765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Позволяет значительно увеличить выигрыш в силе и преобразовать вращение в возвратно – поступательное движение</a:t>
            </a:r>
            <a:endParaRPr lang="ru-RU" sz="2800" dirty="0"/>
          </a:p>
        </p:txBody>
      </p:sp>
      <p:pic>
        <p:nvPicPr>
          <p:cNvPr id="9218" name="Picture 2" descr="D:\копия\кан 20.04.13\кан\технология\картинки\механизмы\линейная_передача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2000" y="1455732"/>
            <a:ext cx="4145856" cy="23320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58" name="Rectangle 22"/>
          <p:cNvSpPr>
            <a:spLocks noGrp="1" noChangeArrowheads="1"/>
          </p:cNvSpPr>
          <p:nvPr>
            <p:ph type="title"/>
          </p:nvPr>
        </p:nvSpPr>
        <p:spPr>
          <a:xfrm>
            <a:off x="1332000" y="319088"/>
            <a:ext cx="7543800" cy="563562"/>
          </a:xfrm>
        </p:spPr>
        <p:txBody>
          <a:bodyPr/>
          <a:lstStyle/>
          <a:p>
            <a:r>
              <a:rPr lang="ru-RU" dirty="0" smtClean="0"/>
              <a:t>Винтовой механизм</a:t>
            </a:r>
            <a:endParaRPr lang="en-US" dirty="0"/>
          </a:p>
        </p:txBody>
      </p:sp>
      <p:pic>
        <p:nvPicPr>
          <p:cNvPr id="14338" name="Picture 2" descr="D:\копия\кан 20.04.13\кан\технология\картинки\механизмы\199235753_1_1000x700_trapetsievidnye-vintovye-pary-harkv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 rot="5400000">
            <a:off x="2556000" y="1919151"/>
            <a:ext cx="3856842" cy="2571228"/>
          </a:xfrm>
          <a:prstGeom prst="rect">
            <a:avLst/>
          </a:prstGeom>
          <a:noFill/>
        </p:spPr>
      </p:pic>
      <p:pic>
        <p:nvPicPr>
          <p:cNvPr id="14339" name="Picture 3" descr="D:\копия\кан 20.04.13\кан\технология\картинки\механизмы\domkrat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000" y="1276344"/>
            <a:ext cx="2870208" cy="5317061"/>
          </a:xfrm>
          <a:prstGeom prst="rect">
            <a:avLst/>
          </a:prstGeom>
          <a:noFill/>
        </p:spPr>
      </p:pic>
      <p:pic>
        <p:nvPicPr>
          <p:cNvPr id="14340" name="Picture 4" descr="D:\копия\кан 20.04.13\кан\технология\картинки\механизмы\60444959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000" y="1276343"/>
            <a:ext cx="3024000" cy="38373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04000" y="5402268"/>
            <a:ext cx="5740416" cy="120032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Преобразует вращение винта в  поступательное движение гайки и наоборот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58" name="Rectangle 22"/>
          <p:cNvSpPr>
            <a:spLocks noGrp="1" noChangeArrowheads="1"/>
          </p:cNvSpPr>
          <p:nvPr>
            <p:ph type="title"/>
          </p:nvPr>
        </p:nvSpPr>
        <p:spPr>
          <a:xfrm>
            <a:off x="1332000" y="319088"/>
            <a:ext cx="7543800" cy="563562"/>
          </a:xfrm>
        </p:spPr>
        <p:txBody>
          <a:bodyPr/>
          <a:lstStyle/>
          <a:p>
            <a:r>
              <a:rPr lang="ru-RU" dirty="0" err="1" smtClean="0"/>
              <a:t>Кривошипно</a:t>
            </a:r>
            <a:r>
              <a:rPr lang="ru-RU" dirty="0" smtClean="0"/>
              <a:t> - шатунный</a:t>
            </a:r>
            <a:endParaRPr lang="en-US" dirty="0"/>
          </a:p>
        </p:txBody>
      </p:sp>
      <p:pic>
        <p:nvPicPr>
          <p:cNvPr id="13314" name="Picture 2" descr="D:\копия\кан 20.04.13\кан\технология\картинки\механизмы\6a74ecfeebac44e3a6f42e4dcced50d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86492" y="3070224"/>
            <a:ext cx="2084388" cy="2501266"/>
          </a:xfrm>
          <a:prstGeom prst="rect">
            <a:avLst/>
          </a:prstGeom>
          <a:noFill/>
        </p:spPr>
      </p:pic>
      <p:pic>
        <p:nvPicPr>
          <p:cNvPr id="13315" name="Picture 3" descr="D:\копия\кан 20.04.13\кан\технология\картинки\механизмы\1379275051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10164" y="1276344"/>
            <a:ext cx="3865560" cy="1654460"/>
          </a:xfrm>
          <a:prstGeom prst="rect">
            <a:avLst/>
          </a:prstGeom>
          <a:noFill/>
        </p:spPr>
      </p:pic>
      <p:pic>
        <p:nvPicPr>
          <p:cNvPr id="13316" name="Picture 4" descr="D:\копия\кан 20.04.13\кан\технология\картинки\механизмы\ri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688" y="1276343"/>
            <a:ext cx="4664088" cy="438424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6688" y="5761044"/>
            <a:ext cx="8610624" cy="83099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Преобразует вращение вала в возвратно – поступательное движение поршня (ползуна)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58" name="Rectangle 22"/>
          <p:cNvSpPr>
            <a:spLocks noGrp="1" noChangeArrowheads="1"/>
          </p:cNvSpPr>
          <p:nvPr>
            <p:ph type="title"/>
          </p:nvPr>
        </p:nvSpPr>
        <p:spPr>
          <a:xfrm>
            <a:off x="1332000" y="319088"/>
            <a:ext cx="7543800" cy="563562"/>
          </a:xfrm>
        </p:spPr>
        <p:txBody>
          <a:bodyPr/>
          <a:lstStyle/>
          <a:p>
            <a:r>
              <a:rPr lang="ru-RU" dirty="0" smtClean="0"/>
              <a:t>Кулачковый механизм</a:t>
            </a:r>
            <a:endParaRPr lang="en-US" dirty="0"/>
          </a:p>
        </p:txBody>
      </p:sp>
      <p:pic>
        <p:nvPicPr>
          <p:cNvPr id="11266" name="Picture 2" descr="D:\копия\кан 20.04.13\кан\технология\картинки\механизмы\c30ce073b1d7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25463" y="1276344"/>
            <a:ext cx="3094443" cy="412592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25464" y="5761044"/>
            <a:ext cx="7175520" cy="83099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Позволяет преобразовать вращение в </a:t>
            </a:r>
          </a:p>
          <a:p>
            <a:r>
              <a:rPr lang="ru-RU" sz="2400" dirty="0" smtClean="0"/>
              <a:t>возвратно – поступательное движение</a:t>
            </a:r>
            <a:endParaRPr lang="ru-RU" sz="2400" dirty="0"/>
          </a:p>
        </p:txBody>
      </p:sp>
      <p:pic>
        <p:nvPicPr>
          <p:cNvPr id="11267" name="Picture 3" descr="D:\копия\кан 20.04.13\кан\технология\картинки\механизмы\anon-секс-робот-116445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7104" y="1276344"/>
            <a:ext cx="1714500" cy="4133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Группа 62"/>
          <p:cNvGrpSpPr/>
          <p:nvPr/>
        </p:nvGrpSpPr>
        <p:grpSpPr>
          <a:xfrm>
            <a:off x="936000" y="4896000"/>
            <a:ext cx="1224000" cy="1224000"/>
            <a:chOff x="936000" y="4896000"/>
            <a:chExt cx="1224000" cy="1224000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936000" y="4896000"/>
              <a:ext cx="1224000" cy="1224000"/>
              <a:chOff x="5544000" y="1908000"/>
              <a:chExt cx="1224000" cy="1224000"/>
            </a:xfrm>
          </p:grpSpPr>
          <p:sp>
            <p:nvSpPr>
              <p:cNvPr id="24" name="16-конечная звезда 23"/>
              <p:cNvSpPr>
                <a:spLocks noChangeAspect="1"/>
              </p:cNvSpPr>
              <p:nvPr/>
            </p:nvSpPr>
            <p:spPr bwMode="auto">
              <a:xfrm>
                <a:off x="5544000" y="1908000"/>
                <a:ext cx="1224000" cy="1224000"/>
              </a:xfrm>
              <a:prstGeom prst="star16">
                <a:avLst>
                  <a:gd name="adj" fmla="val 39180"/>
                </a:avLst>
              </a:prstGeom>
              <a:solidFill>
                <a:schemeClr val="accent1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" name="Блок-схема: узел 24"/>
              <p:cNvSpPr/>
              <p:nvPr/>
            </p:nvSpPr>
            <p:spPr>
              <a:xfrm>
                <a:off x="6552000" y="2484000"/>
                <a:ext cx="108000" cy="108000"/>
              </a:xfrm>
              <a:prstGeom prst="flowChartConnector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1116000" y="5040000"/>
              <a:ext cx="717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olidFill>
                    <a:schemeClr val="tx1">
                      <a:lumMod val="10000"/>
                    </a:schemeClr>
                  </a:solidFill>
                </a:rPr>
                <a:t>D16</a:t>
              </a:r>
              <a:endParaRPr lang="ru-RU" b="1" i="1" dirty="0">
                <a:solidFill>
                  <a:schemeClr val="tx1">
                    <a:lumMod val="10000"/>
                  </a:schemeClr>
                </a:solidFill>
              </a:endParaRPr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2124000" y="5184000"/>
            <a:ext cx="684000" cy="684000"/>
            <a:chOff x="2124000" y="5184000"/>
            <a:chExt cx="684000" cy="684000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2124000" y="5184000"/>
              <a:ext cx="684000" cy="684000"/>
              <a:chOff x="2124000" y="5184000"/>
              <a:chExt cx="684000" cy="684000"/>
            </a:xfrm>
          </p:grpSpPr>
          <p:sp>
            <p:nvSpPr>
              <p:cNvPr id="5" name="8-конечная звезда 4"/>
              <p:cNvSpPr>
                <a:spLocks noChangeAspect="1"/>
              </p:cNvSpPr>
              <p:nvPr/>
            </p:nvSpPr>
            <p:spPr bwMode="auto">
              <a:xfrm rot="1320000">
                <a:off x="2124000" y="5184000"/>
                <a:ext cx="684000" cy="684000"/>
              </a:xfrm>
              <a:prstGeom prst="star8">
                <a:avLst>
                  <a:gd name="adj" fmla="val 32348"/>
                </a:avLst>
              </a:prstGeom>
              <a:solidFill>
                <a:schemeClr val="accent1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" name="Блок-схема: узел 36"/>
              <p:cNvSpPr/>
              <p:nvPr/>
            </p:nvSpPr>
            <p:spPr>
              <a:xfrm>
                <a:off x="2196000" y="5400000"/>
                <a:ext cx="108000" cy="108000"/>
              </a:xfrm>
              <a:prstGeom prst="flowChartConnector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38" name="Блок-схема: узел 37"/>
              <p:cNvSpPr/>
              <p:nvPr/>
            </p:nvSpPr>
            <p:spPr>
              <a:xfrm>
                <a:off x="2196000" y="5544000"/>
                <a:ext cx="108000" cy="108000"/>
              </a:xfrm>
              <a:prstGeom prst="flowChartConnector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2196000" y="5184000"/>
              <a:ext cx="5381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solidFill>
                    <a:srgbClr val="000000"/>
                  </a:solidFill>
                </a:rPr>
                <a:t>D8</a:t>
              </a:r>
              <a:endParaRPr lang="ru-RU" sz="1600" b="1" i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6300000" y="1440000"/>
            <a:ext cx="2160000" cy="2160000"/>
            <a:chOff x="6300000" y="1440000"/>
            <a:chExt cx="2160000" cy="2160000"/>
          </a:xfrm>
        </p:grpSpPr>
        <p:grpSp>
          <p:nvGrpSpPr>
            <p:cNvPr id="34" name="Группа 33"/>
            <p:cNvGrpSpPr/>
            <p:nvPr/>
          </p:nvGrpSpPr>
          <p:grpSpPr>
            <a:xfrm>
              <a:off x="6300000" y="1440000"/>
              <a:ext cx="2160000" cy="2160000"/>
              <a:chOff x="6300000" y="1440000"/>
              <a:chExt cx="2160000" cy="2160000"/>
            </a:xfrm>
          </p:grpSpPr>
          <p:sp>
            <p:nvSpPr>
              <p:cNvPr id="3" name="32-конечная звезда 2"/>
              <p:cNvSpPr>
                <a:spLocks noChangeAspect="1"/>
              </p:cNvSpPr>
              <p:nvPr/>
            </p:nvSpPr>
            <p:spPr bwMode="auto">
              <a:xfrm rot="-360000">
                <a:off x="6300000" y="1440000"/>
                <a:ext cx="2160000" cy="2160000"/>
              </a:xfrm>
              <a:prstGeom prst="star32">
                <a:avLst>
                  <a:gd name="adj" fmla="val 43548"/>
                </a:avLst>
              </a:prstGeom>
              <a:solidFill>
                <a:schemeClr val="accent1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" name="Блок-схема: узел 31"/>
              <p:cNvSpPr/>
              <p:nvPr/>
            </p:nvSpPr>
            <p:spPr>
              <a:xfrm>
                <a:off x="6372000" y="2376000"/>
                <a:ext cx="108000" cy="108000"/>
              </a:xfrm>
              <a:prstGeom prst="flowChartConnector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33" name="Блок-схема: узел 32"/>
              <p:cNvSpPr/>
              <p:nvPr/>
            </p:nvSpPr>
            <p:spPr>
              <a:xfrm>
                <a:off x="6372000" y="2592000"/>
                <a:ext cx="108000" cy="108000"/>
              </a:xfrm>
              <a:prstGeom prst="flowChartConnector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6984000" y="1814508"/>
              <a:ext cx="717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olidFill>
                    <a:schemeClr val="tx1">
                      <a:lumMod val="10000"/>
                    </a:schemeClr>
                  </a:solidFill>
                </a:rPr>
                <a:t>D32</a:t>
              </a:r>
              <a:endParaRPr lang="ru-RU" b="1" i="1" dirty="0">
                <a:solidFill>
                  <a:schemeClr val="tx1">
                    <a:lumMod val="10000"/>
                  </a:schemeClr>
                </a:solidFill>
              </a:endParaRPr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5110164" y="1908000"/>
            <a:ext cx="1224000" cy="1224000"/>
            <a:chOff x="5110164" y="1908000"/>
            <a:chExt cx="1224000" cy="1224000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5110164" y="1908000"/>
              <a:ext cx="1224000" cy="1224000"/>
              <a:chOff x="5544000" y="1908000"/>
              <a:chExt cx="1224000" cy="1224000"/>
            </a:xfrm>
          </p:grpSpPr>
          <p:sp>
            <p:nvSpPr>
              <p:cNvPr id="21" name="16-конечная звезда 20"/>
              <p:cNvSpPr>
                <a:spLocks noChangeAspect="1"/>
              </p:cNvSpPr>
              <p:nvPr/>
            </p:nvSpPr>
            <p:spPr bwMode="auto">
              <a:xfrm>
                <a:off x="5544000" y="1908000"/>
                <a:ext cx="1224000" cy="1224000"/>
              </a:xfrm>
              <a:prstGeom prst="star16">
                <a:avLst>
                  <a:gd name="adj" fmla="val 39180"/>
                </a:avLst>
              </a:prstGeom>
              <a:solidFill>
                <a:schemeClr val="accent1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" name="Блок-схема: узел 21"/>
              <p:cNvSpPr/>
              <p:nvPr/>
            </p:nvSpPr>
            <p:spPr>
              <a:xfrm>
                <a:off x="6552000" y="2484000"/>
                <a:ext cx="108000" cy="108000"/>
              </a:xfrm>
              <a:prstGeom prst="flowChartConnector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5328000" y="2088000"/>
              <a:ext cx="717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olidFill>
                    <a:schemeClr val="tx1">
                      <a:lumMod val="10000"/>
                    </a:schemeClr>
                  </a:solidFill>
                </a:rPr>
                <a:t>D16</a:t>
              </a:r>
              <a:endParaRPr lang="ru-RU" b="1" i="1" dirty="0">
                <a:solidFill>
                  <a:schemeClr val="tx1">
                    <a:lumMod val="10000"/>
                  </a:schemeClr>
                </a:solidFill>
              </a:endParaRP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936000" y="1908000"/>
            <a:ext cx="1224000" cy="1224000"/>
            <a:chOff x="936000" y="1908000"/>
            <a:chExt cx="1224000" cy="1224000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936000" y="1908000"/>
              <a:ext cx="1224000" cy="1224000"/>
              <a:chOff x="5544000" y="1908000"/>
              <a:chExt cx="1224000" cy="1224000"/>
            </a:xfrm>
          </p:grpSpPr>
          <p:sp>
            <p:nvSpPr>
              <p:cNvPr id="8" name="16-конечная звезда 7"/>
              <p:cNvSpPr>
                <a:spLocks noChangeAspect="1"/>
              </p:cNvSpPr>
              <p:nvPr/>
            </p:nvSpPr>
            <p:spPr bwMode="auto">
              <a:xfrm>
                <a:off x="5544000" y="1908000"/>
                <a:ext cx="1224000" cy="1224000"/>
              </a:xfrm>
              <a:prstGeom prst="star16">
                <a:avLst>
                  <a:gd name="adj" fmla="val 39180"/>
                </a:avLst>
              </a:prstGeom>
              <a:solidFill>
                <a:schemeClr val="accent1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" name="Блок-схема: узел 11"/>
              <p:cNvSpPr/>
              <p:nvPr/>
            </p:nvSpPr>
            <p:spPr>
              <a:xfrm>
                <a:off x="6552000" y="2484000"/>
                <a:ext cx="108000" cy="108000"/>
              </a:xfrm>
              <a:prstGeom prst="flowChartConnector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1188000" y="2088000"/>
              <a:ext cx="717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olidFill>
                    <a:schemeClr val="tx1">
                      <a:lumMod val="10000"/>
                    </a:schemeClr>
                  </a:solidFill>
                </a:rPr>
                <a:t>D16</a:t>
              </a:r>
              <a:endParaRPr lang="ru-RU" b="1" i="1" dirty="0">
                <a:solidFill>
                  <a:schemeClr val="tx1">
                    <a:lumMod val="10000"/>
                  </a:schemeClr>
                </a:solidFill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2124000" y="1908000"/>
            <a:ext cx="1224000" cy="1224000"/>
            <a:chOff x="2124000" y="1908000"/>
            <a:chExt cx="1224000" cy="1224000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2124000" y="1908000"/>
              <a:ext cx="1224000" cy="1224000"/>
              <a:chOff x="6724656" y="1908000"/>
              <a:chExt cx="1224000" cy="1224000"/>
            </a:xfrm>
          </p:grpSpPr>
          <p:sp>
            <p:nvSpPr>
              <p:cNvPr id="4" name="16-конечная звезда 3"/>
              <p:cNvSpPr>
                <a:spLocks noChangeAspect="1"/>
              </p:cNvSpPr>
              <p:nvPr/>
            </p:nvSpPr>
            <p:spPr bwMode="auto">
              <a:xfrm rot="-780000">
                <a:off x="6724656" y="1908000"/>
                <a:ext cx="1224000" cy="1224000"/>
              </a:xfrm>
              <a:prstGeom prst="star16">
                <a:avLst>
                  <a:gd name="adj" fmla="val 39180"/>
                </a:avLst>
              </a:prstGeom>
              <a:solidFill>
                <a:schemeClr val="accent1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" name="Блок-схема: узел 12"/>
              <p:cNvSpPr/>
              <p:nvPr/>
            </p:nvSpPr>
            <p:spPr>
              <a:xfrm>
                <a:off x="6804000" y="2376000"/>
                <a:ext cx="108000" cy="108000"/>
              </a:xfrm>
              <a:prstGeom prst="flowChartConnector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14" name="Блок-схема: узел 13"/>
              <p:cNvSpPr/>
              <p:nvPr/>
            </p:nvSpPr>
            <p:spPr>
              <a:xfrm>
                <a:off x="6804000" y="2556000"/>
                <a:ext cx="108000" cy="108000"/>
              </a:xfrm>
              <a:prstGeom prst="flowChartConnector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2340000" y="2088000"/>
              <a:ext cx="717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olidFill>
                    <a:schemeClr val="tx1">
                      <a:lumMod val="10000"/>
                    </a:schemeClr>
                  </a:solidFill>
                </a:rPr>
                <a:t>D16</a:t>
              </a:r>
              <a:endParaRPr lang="ru-RU" b="1" i="1" dirty="0">
                <a:solidFill>
                  <a:schemeClr val="tx1">
                    <a:lumMod val="10000"/>
                  </a:schemeClr>
                </a:solidFill>
              </a:endParaRPr>
            </a:p>
          </p:txBody>
        </p:sp>
      </p:grpSp>
      <p:sp>
        <p:nvSpPr>
          <p:cNvPr id="65558" name="Rectangle 22"/>
          <p:cNvSpPr>
            <a:spLocks noGrp="1" noChangeArrowheads="1"/>
          </p:cNvSpPr>
          <p:nvPr>
            <p:ph type="title"/>
          </p:nvPr>
        </p:nvSpPr>
        <p:spPr>
          <a:xfrm>
            <a:off x="1332000" y="319088"/>
            <a:ext cx="7543800" cy="563562"/>
          </a:xfrm>
        </p:spPr>
        <p:txBody>
          <a:bodyPr/>
          <a:lstStyle/>
          <a:p>
            <a:r>
              <a:rPr lang="ru-RU" dirty="0" smtClean="0"/>
              <a:t>Передаточное отношение</a:t>
            </a:r>
            <a:endParaRPr lang="en-US" dirty="0"/>
          </a:p>
        </p:txBody>
      </p:sp>
      <p:sp>
        <p:nvSpPr>
          <p:cNvPr id="6" name="Багетная рамка 5"/>
          <p:cNvSpPr/>
          <p:nvPr/>
        </p:nvSpPr>
        <p:spPr bwMode="auto">
          <a:xfrm>
            <a:off x="2232000" y="1224000"/>
            <a:ext cx="1076328" cy="538164"/>
          </a:xfrm>
          <a:prstGeom prst="bevel">
            <a:avLst/>
          </a:prstGeom>
          <a:solidFill>
            <a:srgbClr val="FFC000"/>
          </a:solidFill>
          <a:ln w="12700" cap="flat" cmpd="sng" algn="ctr">
            <a:solidFill>
              <a:schemeClr val="tx1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ПУСК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39956" y="3070224"/>
            <a:ext cx="1973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Ведомое колесо</a:t>
            </a:r>
            <a:endParaRPr lang="ru-RU" dirty="0"/>
          </a:p>
        </p:txBody>
      </p:sp>
      <p:sp>
        <p:nvSpPr>
          <p:cNvPr id="15" name="Блок-схема: узел 14"/>
          <p:cNvSpPr/>
          <p:nvPr/>
        </p:nvSpPr>
        <p:spPr bwMode="auto">
          <a:xfrm>
            <a:off x="1440000" y="2448000"/>
            <a:ext cx="179388" cy="179388"/>
          </a:xfrm>
          <a:prstGeom prst="flowChartConnector">
            <a:avLst/>
          </a:prstGeom>
          <a:solidFill>
            <a:schemeClr val="accent1"/>
          </a:solidFill>
          <a:ln w="50800" cap="flat" cmpd="sng" algn="ctr">
            <a:solidFill>
              <a:schemeClr val="tx1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Блок-схема: узел 15"/>
          <p:cNvSpPr/>
          <p:nvPr/>
        </p:nvSpPr>
        <p:spPr bwMode="auto">
          <a:xfrm>
            <a:off x="2628000" y="2448000"/>
            <a:ext cx="179388" cy="179388"/>
          </a:xfrm>
          <a:prstGeom prst="flowChartConnector">
            <a:avLst/>
          </a:prstGeom>
          <a:solidFill>
            <a:schemeClr val="accent1"/>
          </a:solidFill>
          <a:ln w="50800" cap="flat" cmpd="sng" algn="ctr">
            <a:solidFill>
              <a:schemeClr val="tx1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1635120"/>
            <a:ext cx="1973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Ведущее колесо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3600000" y="1692000"/>
            <a:ext cx="1973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Ведущее колесо</a:t>
            </a:r>
            <a:endParaRPr lang="ru-RU" dirty="0"/>
          </a:p>
        </p:txBody>
      </p:sp>
      <p:sp>
        <p:nvSpPr>
          <p:cNvPr id="28" name="Багетная рамка 27"/>
          <p:cNvSpPr/>
          <p:nvPr/>
        </p:nvSpPr>
        <p:spPr bwMode="auto">
          <a:xfrm>
            <a:off x="5292000" y="1224000"/>
            <a:ext cx="1076328" cy="538164"/>
          </a:xfrm>
          <a:prstGeom prst="bevel">
            <a:avLst/>
          </a:prstGeom>
          <a:solidFill>
            <a:srgbClr val="FFC000"/>
          </a:solidFill>
          <a:ln w="12700" cap="flat" cmpd="sng" algn="ctr">
            <a:solidFill>
              <a:schemeClr val="tx1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ПУСК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170732" y="3608388"/>
            <a:ext cx="1973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Ведомое колесо</a:t>
            </a:r>
            <a:endParaRPr lang="ru-RU" dirty="0"/>
          </a:p>
        </p:txBody>
      </p:sp>
      <p:sp>
        <p:nvSpPr>
          <p:cNvPr id="30" name="Блок-схема: узел 29"/>
          <p:cNvSpPr/>
          <p:nvPr/>
        </p:nvSpPr>
        <p:spPr bwMode="auto">
          <a:xfrm>
            <a:off x="7272000" y="2448000"/>
            <a:ext cx="179388" cy="179388"/>
          </a:xfrm>
          <a:prstGeom prst="flowChartConnector">
            <a:avLst/>
          </a:prstGeom>
          <a:solidFill>
            <a:schemeClr val="accent1"/>
          </a:solidFill>
          <a:ln w="50800" cap="flat" cmpd="sng" algn="ctr">
            <a:solidFill>
              <a:schemeClr val="tx1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Блок-схема: узел 30"/>
          <p:cNvSpPr/>
          <p:nvPr/>
        </p:nvSpPr>
        <p:spPr bwMode="auto">
          <a:xfrm>
            <a:off x="5616000" y="2448000"/>
            <a:ext cx="179388" cy="179388"/>
          </a:xfrm>
          <a:prstGeom prst="flowChartConnector">
            <a:avLst/>
          </a:prstGeom>
          <a:solidFill>
            <a:schemeClr val="accent1"/>
          </a:solidFill>
          <a:ln w="50800" cap="flat" cmpd="sng" algn="ctr">
            <a:solidFill>
              <a:schemeClr val="tx1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Блок-схема: узел 34"/>
          <p:cNvSpPr/>
          <p:nvPr/>
        </p:nvSpPr>
        <p:spPr bwMode="auto">
          <a:xfrm>
            <a:off x="1440000" y="5436000"/>
            <a:ext cx="179388" cy="179388"/>
          </a:xfrm>
          <a:prstGeom prst="flowChartConnector">
            <a:avLst/>
          </a:prstGeom>
          <a:solidFill>
            <a:schemeClr val="accent1"/>
          </a:solidFill>
          <a:ln w="50800" cap="flat" cmpd="sng" algn="ctr">
            <a:solidFill>
              <a:schemeClr val="tx1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Блок-схема: узел 35"/>
          <p:cNvSpPr/>
          <p:nvPr/>
        </p:nvSpPr>
        <p:spPr bwMode="auto">
          <a:xfrm>
            <a:off x="2376000" y="5436000"/>
            <a:ext cx="179388" cy="179388"/>
          </a:xfrm>
          <a:prstGeom prst="flowChartConnector">
            <a:avLst/>
          </a:prstGeom>
          <a:solidFill>
            <a:schemeClr val="accent1"/>
          </a:solidFill>
          <a:ln w="50800" cap="flat" cmpd="sng" algn="ctr">
            <a:solidFill>
              <a:schemeClr val="tx1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060568" y="5868000"/>
            <a:ext cx="1973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Ведомое колесо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87300" y="4505328"/>
            <a:ext cx="1973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Ведущее колесо</a:t>
            </a:r>
            <a:endParaRPr lang="ru-RU" dirty="0"/>
          </a:p>
        </p:txBody>
      </p:sp>
      <p:sp>
        <p:nvSpPr>
          <p:cNvPr id="43" name="Багетная рамка 42"/>
          <p:cNvSpPr/>
          <p:nvPr/>
        </p:nvSpPr>
        <p:spPr bwMode="auto">
          <a:xfrm>
            <a:off x="2060568" y="4325940"/>
            <a:ext cx="1076328" cy="538164"/>
          </a:xfrm>
          <a:prstGeom prst="bevel">
            <a:avLst/>
          </a:prstGeom>
          <a:solidFill>
            <a:srgbClr val="FFC000"/>
          </a:solidFill>
          <a:ln w="12700" cap="flat" cmpd="sng" algn="ctr">
            <a:solidFill>
              <a:schemeClr val="tx1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ПУСК</a:t>
            </a:r>
          </a:p>
        </p:txBody>
      </p:sp>
      <p:pic>
        <p:nvPicPr>
          <p:cNvPr id="44" name="Picture 2" descr="D:\копия\кан 20.04.13\кан\технология\картинки\механизмы\фор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04044" y="5043492"/>
            <a:ext cx="1971675" cy="1457325"/>
          </a:xfrm>
          <a:prstGeom prst="rect">
            <a:avLst/>
          </a:prstGeom>
          <a:noFill/>
        </p:spPr>
      </p:pic>
      <p:sp>
        <p:nvSpPr>
          <p:cNvPr id="65" name="Скругленный прямоугольник 64"/>
          <p:cNvSpPr/>
          <p:nvPr/>
        </p:nvSpPr>
        <p:spPr bwMode="auto">
          <a:xfrm>
            <a:off x="4213224" y="3967164"/>
            <a:ext cx="4843476" cy="538164"/>
          </a:xfrm>
          <a:prstGeom prst="roundRect">
            <a:avLst/>
          </a:prstGeom>
          <a:solidFill>
            <a:schemeClr val="tx2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Выигрыш в силе – проигрыш в скорости</a:t>
            </a:r>
          </a:p>
        </p:txBody>
      </p:sp>
      <p:sp>
        <p:nvSpPr>
          <p:cNvPr id="66" name="Скругленный прямоугольник 65"/>
          <p:cNvSpPr/>
          <p:nvPr/>
        </p:nvSpPr>
        <p:spPr bwMode="auto">
          <a:xfrm>
            <a:off x="87300" y="6228000"/>
            <a:ext cx="5022864" cy="538164"/>
          </a:xfrm>
          <a:prstGeom prst="roundRect">
            <a:avLst/>
          </a:prstGeom>
          <a:solidFill>
            <a:schemeClr val="tx2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Выигрыш в скорости – проигрыш в силе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8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8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8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15" dur="8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8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22" dur="8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WordArt 3"/>
          <p:cNvSpPr>
            <a:spLocks noChangeArrowheads="1" noChangeShapeType="1" noTextEdit="1"/>
          </p:cNvSpPr>
          <p:nvPr/>
        </p:nvSpPr>
        <p:spPr bwMode="gray">
          <a:xfrm>
            <a:off x="3581400" y="2819400"/>
            <a:ext cx="47244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en-US" sz="5400" b="1" kern="1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hlink"/>
                    </a:gs>
                  </a:gsLst>
                  <a:lin ang="5400000" scaled="1"/>
                </a:gradFill>
                <a:effectLst>
                  <a:outerShdw dist="89803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</a:rPr>
              <a:t>Thank You !</a:t>
            </a:r>
            <a:endParaRPr lang="ru-RU" sz="5400" b="1" kern="10">
              <a:ln w="19050">
                <a:solidFill>
                  <a:schemeClr val="tx2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1"/>
                  </a:gs>
                  <a:gs pos="100000">
                    <a:schemeClr val="hlink"/>
                  </a:gs>
                </a:gsLst>
                <a:lin ang="5400000" scaled="1"/>
              </a:gradFill>
              <a:effectLst>
                <a:outerShdw dist="89803" dir="2700000" algn="ctr" rotWithShape="0">
                  <a:srgbClr val="000000">
                    <a:alpha val="50000"/>
                  </a:srgbClr>
                </a:outerShdw>
              </a:effectLst>
              <a:latin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ru-RU" dirty="0" smtClean="0"/>
              <a:t>Составные части машин</a:t>
            </a:r>
            <a:endParaRPr lang="en-US" sz="2400" dirty="0"/>
          </a:p>
        </p:txBody>
      </p:sp>
      <p:sp>
        <p:nvSpPr>
          <p:cNvPr id="73731" name="AutoShape 3"/>
          <p:cNvSpPr>
            <a:spLocks noChangeArrowheads="1"/>
          </p:cNvSpPr>
          <p:nvPr/>
        </p:nvSpPr>
        <p:spPr bwMode="gray">
          <a:xfrm>
            <a:off x="2916238" y="3078163"/>
            <a:ext cx="504825" cy="576262"/>
          </a:xfrm>
          <a:prstGeom prst="chevron">
            <a:avLst>
              <a:gd name="adj" fmla="val 52514"/>
            </a:avLst>
          </a:prstGeom>
          <a:gradFill rotWithShape="1">
            <a:gsLst>
              <a:gs pos="0">
                <a:schemeClr val="accent1">
                  <a:gamma/>
                  <a:tint val="42353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3732" name="AutoShape 4"/>
          <p:cNvSpPr>
            <a:spLocks noChangeArrowheads="1"/>
          </p:cNvSpPr>
          <p:nvPr/>
        </p:nvSpPr>
        <p:spPr bwMode="gray">
          <a:xfrm>
            <a:off x="5651500" y="3078163"/>
            <a:ext cx="504825" cy="576262"/>
          </a:xfrm>
          <a:prstGeom prst="chevron">
            <a:avLst>
              <a:gd name="adj" fmla="val 52514"/>
            </a:avLst>
          </a:prstGeom>
          <a:gradFill rotWithShape="1">
            <a:gsLst>
              <a:gs pos="0">
                <a:schemeClr val="hlink">
                  <a:gamma/>
                  <a:tint val="42353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3733" name="Oval 5"/>
          <p:cNvSpPr>
            <a:spLocks noChangeArrowheads="1"/>
          </p:cNvSpPr>
          <p:nvPr/>
        </p:nvSpPr>
        <p:spPr bwMode="gray">
          <a:xfrm>
            <a:off x="6227763" y="2286000"/>
            <a:ext cx="2160587" cy="2160588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3734" name="Oval 6"/>
          <p:cNvSpPr>
            <a:spLocks noChangeArrowheads="1"/>
          </p:cNvSpPr>
          <p:nvPr/>
        </p:nvSpPr>
        <p:spPr bwMode="gray">
          <a:xfrm>
            <a:off x="6227763" y="2286000"/>
            <a:ext cx="2160587" cy="2160588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3735" name="Oval 7"/>
          <p:cNvSpPr>
            <a:spLocks noChangeArrowheads="1"/>
          </p:cNvSpPr>
          <p:nvPr/>
        </p:nvSpPr>
        <p:spPr bwMode="gray">
          <a:xfrm>
            <a:off x="6369050" y="2427288"/>
            <a:ext cx="1878013" cy="1878012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3736" name="Oval 8"/>
          <p:cNvSpPr>
            <a:spLocks noChangeArrowheads="1"/>
          </p:cNvSpPr>
          <p:nvPr/>
        </p:nvSpPr>
        <p:spPr bwMode="gray">
          <a:xfrm>
            <a:off x="6400800" y="2438400"/>
            <a:ext cx="1878013" cy="1878013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3737" name="Oval 9"/>
          <p:cNvSpPr>
            <a:spLocks noChangeArrowheads="1"/>
          </p:cNvSpPr>
          <p:nvPr/>
        </p:nvSpPr>
        <p:spPr bwMode="gray">
          <a:xfrm>
            <a:off x="6470650" y="2520950"/>
            <a:ext cx="1690688" cy="1690688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3738" name="Oval 10"/>
          <p:cNvSpPr>
            <a:spLocks noChangeArrowheads="1"/>
          </p:cNvSpPr>
          <p:nvPr/>
        </p:nvSpPr>
        <p:spPr bwMode="gray">
          <a:xfrm>
            <a:off x="755650" y="2279650"/>
            <a:ext cx="2160588" cy="2160588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3739" name="Oval 11"/>
          <p:cNvSpPr>
            <a:spLocks noChangeArrowheads="1"/>
          </p:cNvSpPr>
          <p:nvPr/>
        </p:nvSpPr>
        <p:spPr bwMode="gray">
          <a:xfrm>
            <a:off x="755650" y="2279650"/>
            <a:ext cx="2160588" cy="2160588"/>
          </a:xfrm>
          <a:prstGeom prst="ellipse">
            <a:avLst/>
          </a:prstGeom>
          <a:gradFill rotWithShape="1">
            <a:gsLst>
              <a:gs pos="0">
                <a:schemeClr val="folHlink">
                  <a:alpha val="32001"/>
                </a:scheme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3740" name="Oval 12"/>
          <p:cNvSpPr>
            <a:spLocks noChangeArrowheads="1"/>
          </p:cNvSpPr>
          <p:nvPr/>
        </p:nvSpPr>
        <p:spPr bwMode="gray">
          <a:xfrm>
            <a:off x="896938" y="2420938"/>
            <a:ext cx="1878012" cy="1878012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54118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3741" name="Oval 13"/>
          <p:cNvSpPr>
            <a:spLocks noChangeArrowheads="1"/>
          </p:cNvSpPr>
          <p:nvPr/>
        </p:nvSpPr>
        <p:spPr bwMode="gray">
          <a:xfrm>
            <a:off x="898525" y="2424113"/>
            <a:ext cx="1878013" cy="1878012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63529"/>
                  <a:invGamma/>
                </a:schemeClr>
              </a:gs>
              <a:gs pos="100000">
                <a:schemeClr val="folHlink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3742" name="Oval 14"/>
          <p:cNvSpPr>
            <a:spLocks noChangeArrowheads="1"/>
          </p:cNvSpPr>
          <p:nvPr/>
        </p:nvSpPr>
        <p:spPr bwMode="gray">
          <a:xfrm>
            <a:off x="990600" y="2514600"/>
            <a:ext cx="1690688" cy="1690688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017588" y="2540000"/>
            <a:ext cx="1636712" cy="1636713"/>
            <a:chOff x="4166" y="1706"/>
            <a:chExt cx="1252" cy="1252"/>
          </a:xfrm>
        </p:grpSpPr>
        <p:sp>
          <p:nvSpPr>
            <p:cNvPr id="73744" name="Oval 1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3745" name="Oval 1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3746" name="Oval 18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3747" name="Oval 19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 dirty="0"/>
            </a:p>
          </p:txBody>
        </p:sp>
      </p:grpSp>
      <p:sp>
        <p:nvSpPr>
          <p:cNvPr id="73748" name="Oval 20"/>
          <p:cNvSpPr>
            <a:spLocks noChangeArrowheads="1"/>
          </p:cNvSpPr>
          <p:nvPr/>
        </p:nvSpPr>
        <p:spPr bwMode="gray">
          <a:xfrm>
            <a:off x="3492500" y="2286000"/>
            <a:ext cx="2160588" cy="216058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3749" name="Oval 21"/>
          <p:cNvSpPr>
            <a:spLocks noChangeArrowheads="1"/>
          </p:cNvSpPr>
          <p:nvPr/>
        </p:nvSpPr>
        <p:spPr bwMode="gray">
          <a:xfrm>
            <a:off x="3492500" y="2286000"/>
            <a:ext cx="2160588" cy="2160588"/>
          </a:xfrm>
          <a:prstGeom prst="ellipse">
            <a:avLst/>
          </a:prstGeom>
          <a:gradFill rotWithShape="1">
            <a:gsLst>
              <a:gs pos="0">
                <a:schemeClr val="accent1">
                  <a:alpha val="32001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3750" name="Oval 22"/>
          <p:cNvSpPr>
            <a:spLocks noChangeArrowheads="1"/>
          </p:cNvSpPr>
          <p:nvPr/>
        </p:nvSpPr>
        <p:spPr bwMode="gray">
          <a:xfrm>
            <a:off x="3633788" y="2427288"/>
            <a:ext cx="1878012" cy="1878012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54118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3751" name="Oval 23"/>
          <p:cNvSpPr>
            <a:spLocks noChangeArrowheads="1"/>
          </p:cNvSpPr>
          <p:nvPr/>
        </p:nvSpPr>
        <p:spPr bwMode="gray">
          <a:xfrm>
            <a:off x="3635375" y="2430463"/>
            <a:ext cx="1878013" cy="1878012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63529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3752" name="Oval 24"/>
          <p:cNvSpPr>
            <a:spLocks noChangeArrowheads="1"/>
          </p:cNvSpPr>
          <p:nvPr/>
        </p:nvSpPr>
        <p:spPr bwMode="gray">
          <a:xfrm>
            <a:off x="3727450" y="2520950"/>
            <a:ext cx="1690688" cy="1690688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3754438" y="2540000"/>
            <a:ext cx="1636712" cy="1636713"/>
            <a:chOff x="4166" y="1706"/>
            <a:chExt cx="1252" cy="1252"/>
          </a:xfrm>
        </p:grpSpPr>
        <p:sp>
          <p:nvSpPr>
            <p:cNvPr id="73754" name="Oval 2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3755" name="Oval 2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3756" name="Oval 28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3757" name="Oval 29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6500813" y="2540000"/>
            <a:ext cx="1636712" cy="1636713"/>
            <a:chOff x="4166" y="1706"/>
            <a:chExt cx="1252" cy="1252"/>
          </a:xfrm>
        </p:grpSpPr>
        <p:sp>
          <p:nvSpPr>
            <p:cNvPr id="73759" name="Oval 31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3760" name="Oval 32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3761" name="Oval 33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3762" name="Oval 34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73763" name="AutoShape 35"/>
          <p:cNvSpPr>
            <a:spLocks noChangeArrowheads="1"/>
          </p:cNvSpPr>
          <p:nvPr/>
        </p:nvSpPr>
        <p:spPr bwMode="auto">
          <a:xfrm>
            <a:off x="504000" y="4818062"/>
            <a:ext cx="2520000" cy="1332000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Двигатель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73764" name="AutoShape 36"/>
          <p:cNvSpPr>
            <a:spLocks noChangeArrowheads="1"/>
          </p:cNvSpPr>
          <p:nvPr/>
        </p:nvSpPr>
        <p:spPr bwMode="auto">
          <a:xfrm>
            <a:off x="3312000" y="4818062"/>
            <a:ext cx="2520000" cy="1332000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Передаточный </a:t>
            </a:r>
          </a:p>
          <a:p>
            <a:pPr eaLnBrk="0" hangingPunct="0"/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механизм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73765" name="AutoShape 37"/>
          <p:cNvSpPr>
            <a:spLocks noChangeArrowheads="1"/>
          </p:cNvSpPr>
          <p:nvPr/>
        </p:nvSpPr>
        <p:spPr bwMode="auto">
          <a:xfrm>
            <a:off x="6120000" y="4818062"/>
            <a:ext cx="2520000" cy="1332000"/>
          </a:xfrm>
          <a:prstGeom prst="roundRect">
            <a:avLst>
              <a:gd name="adj" fmla="val 46731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Рабочий </a:t>
            </a:r>
          </a:p>
          <a:p>
            <a:pPr eaLnBrk="0" hangingPunct="0"/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(исполнительный) </a:t>
            </a:r>
          </a:p>
          <a:p>
            <a:pPr eaLnBrk="0" hangingPunct="0"/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орган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73766" name="Text Box 38"/>
          <p:cNvSpPr txBox="1">
            <a:spLocks noChangeArrowheads="1"/>
          </p:cNvSpPr>
          <p:nvPr/>
        </p:nvSpPr>
        <p:spPr bwMode="gray">
          <a:xfrm>
            <a:off x="1440000" y="2808000"/>
            <a:ext cx="655949" cy="11079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6600" b="1" dirty="0" smtClean="0">
                <a:solidFill>
                  <a:srgbClr val="000000"/>
                </a:solidFill>
              </a:rPr>
              <a:t>1</a:t>
            </a:r>
            <a:endParaRPr lang="en-US" sz="6600" b="1" dirty="0">
              <a:solidFill>
                <a:srgbClr val="000000"/>
              </a:solidFill>
            </a:endParaRPr>
          </a:p>
        </p:txBody>
      </p:sp>
      <p:sp>
        <p:nvSpPr>
          <p:cNvPr id="73767" name="Text Box 39"/>
          <p:cNvSpPr txBox="1">
            <a:spLocks noChangeArrowheads="1"/>
          </p:cNvSpPr>
          <p:nvPr/>
        </p:nvSpPr>
        <p:spPr bwMode="gray">
          <a:xfrm>
            <a:off x="4194175" y="2808000"/>
            <a:ext cx="655949" cy="11079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6600" b="1" dirty="0" smtClean="0">
                <a:solidFill>
                  <a:srgbClr val="000000"/>
                </a:solidFill>
              </a:rPr>
              <a:t>2</a:t>
            </a:r>
            <a:endParaRPr lang="en-US" sz="6600" b="1" dirty="0">
              <a:solidFill>
                <a:srgbClr val="000000"/>
              </a:solidFill>
            </a:endParaRPr>
          </a:p>
        </p:txBody>
      </p:sp>
      <p:sp>
        <p:nvSpPr>
          <p:cNvPr id="73768" name="Text Box 40"/>
          <p:cNvSpPr txBox="1">
            <a:spLocks noChangeArrowheads="1"/>
          </p:cNvSpPr>
          <p:nvPr/>
        </p:nvSpPr>
        <p:spPr bwMode="gray">
          <a:xfrm>
            <a:off x="6937375" y="2808000"/>
            <a:ext cx="655949" cy="11079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6600" b="1" dirty="0" smtClean="0">
                <a:solidFill>
                  <a:srgbClr val="000000"/>
                </a:solidFill>
              </a:rPr>
              <a:t>3</a:t>
            </a:r>
            <a:endParaRPr lang="en-US" sz="66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58" name="Rectangle 22"/>
          <p:cNvSpPr>
            <a:spLocks noGrp="1" noChangeArrowheads="1"/>
          </p:cNvSpPr>
          <p:nvPr>
            <p:ph type="title"/>
          </p:nvPr>
        </p:nvSpPr>
        <p:spPr>
          <a:xfrm>
            <a:off x="1332000" y="319088"/>
            <a:ext cx="7543800" cy="563562"/>
          </a:xfrm>
        </p:spPr>
        <p:txBody>
          <a:bodyPr/>
          <a:lstStyle/>
          <a:p>
            <a:r>
              <a:rPr lang="ru-RU" dirty="0" smtClean="0"/>
              <a:t>Автомобиль</a:t>
            </a:r>
            <a:endParaRPr lang="en-US" dirty="0"/>
          </a:p>
        </p:txBody>
      </p:sp>
      <p:pic>
        <p:nvPicPr>
          <p:cNvPr id="6146" name="Picture 2" descr="D:\копия\кан 20.04.13\кан\технология\картинки\механизмы\авто.JP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000" y="1165139"/>
            <a:ext cx="8928000" cy="5758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58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Механизмы позволяют:</a:t>
            </a:r>
            <a:endParaRPr lang="en-US" dirty="0"/>
          </a:p>
        </p:txBody>
      </p:sp>
      <p:grpSp>
        <p:nvGrpSpPr>
          <p:cNvPr id="2" name="Group 74"/>
          <p:cNvGrpSpPr>
            <a:grpSpLocks/>
          </p:cNvGrpSpPr>
          <p:nvPr/>
        </p:nvGrpSpPr>
        <p:grpSpPr bwMode="auto">
          <a:xfrm>
            <a:off x="266688" y="1635120"/>
            <a:ext cx="8610601" cy="3295650"/>
            <a:chOff x="1262" y="1323"/>
            <a:chExt cx="5424" cy="2076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1263" y="1881"/>
              <a:ext cx="384" cy="384"/>
              <a:chOff x="816" y="1872"/>
              <a:chExt cx="384" cy="384"/>
            </a:xfrm>
          </p:grpSpPr>
          <p:sp>
            <p:nvSpPr>
              <p:cNvPr id="65549" name="Oval 13"/>
              <p:cNvSpPr>
                <a:spLocks noChangeArrowheads="1"/>
              </p:cNvSpPr>
              <p:nvPr/>
            </p:nvSpPr>
            <p:spPr bwMode="gray">
              <a:xfrm>
                <a:off x="816" y="1872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5550" name="Oval 14"/>
              <p:cNvSpPr>
                <a:spLocks noChangeArrowheads="1"/>
              </p:cNvSpPr>
              <p:nvPr/>
            </p:nvSpPr>
            <p:spPr bwMode="gray">
              <a:xfrm>
                <a:off x="816" y="1872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32001"/>
                    </a:schemeClr>
                  </a:gs>
                  <a:gs pos="100000">
                    <a:schemeClr val="accent2">
                      <a:gamma/>
                      <a:shade val="0"/>
                      <a:invGamma/>
                      <a:alpha val="89999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5551" name="Oval 15"/>
              <p:cNvSpPr>
                <a:spLocks noChangeArrowheads="1"/>
              </p:cNvSpPr>
              <p:nvPr/>
            </p:nvSpPr>
            <p:spPr bwMode="gray">
              <a:xfrm>
                <a:off x="841" y="1897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54118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5552" name="Oval 16"/>
              <p:cNvSpPr>
                <a:spLocks noChangeArrowheads="1"/>
              </p:cNvSpPr>
              <p:nvPr/>
            </p:nvSpPr>
            <p:spPr bwMode="gray">
              <a:xfrm>
                <a:off x="866" y="1922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3529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5553" name="Oval 17"/>
              <p:cNvSpPr>
                <a:spLocks noChangeArrowheads="1"/>
              </p:cNvSpPr>
              <p:nvPr/>
            </p:nvSpPr>
            <p:spPr bwMode="gray">
              <a:xfrm>
                <a:off x="859" y="1914"/>
                <a:ext cx="300" cy="300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5554" name="Oval 18"/>
              <p:cNvSpPr>
                <a:spLocks noChangeArrowheads="1"/>
              </p:cNvSpPr>
              <p:nvPr/>
            </p:nvSpPr>
            <p:spPr bwMode="gray">
              <a:xfrm>
                <a:off x="864" y="1919"/>
                <a:ext cx="291" cy="291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5555" name="Oval 19"/>
              <p:cNvSpPr>
                <a:spLocks noChangeArrowheads="1"/>
              </p:cNvSpPr>
              <p:nvPr/>
            </p:nvSpPr>
            <p:spPr bwMode="gray">
              <a:xfrm>
                <a:off x="868" y="1921"/>
                <a:ext cx="283" cy="2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5556" name="Oval 20"/>
              <p:cNvSpPr>
                <a:spLocks noChangeArrowheads="1"/>
              </p:cNvSpPr>
              <p:nvPr/>
            </p:nvSpPr>
            <p:spPr bwMode="gray">
              <a:xfrm>
                <a:off x="871" y="1923"/>
                <a:ext cx="270" cy="26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5557" name="Oval 21"/>
              <p:cNvSpPr>
                <a:spLocks noChangeArrowheads="1"/>
              </p:cNvSpPr>
              <p:nvPr/>
            </p:nvSpPr>
            <p:spPr bwMode="gray">
              <a:xfrm>
                <a:off x="886" y="1931"/>
                <a:ext cx="240" cy="21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65561" name="Line 25"/>
            <p:cNvSpPr>
              <a:spLocks noChangeShapeType="1"/>
            </p:cNvSpPr>
            <p:nvPr/>
          </p:nvSpPr>
          <p:spPr bwMode="auto">
            <a:xfrm>
              <a:off x="1684" y="2235"/>
              <a:ext cx="4989" cy="1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62" name="Text Box 26"/>
            <p:cNvSpPr txBox="1">
              <a:spLocks noChangeArrowheads="1"/>
            </p:cNvSpPr>
            <p:nvPr/>
          </p:nvSpPr>
          <p:spPr bwMode="auto">
            <a:xfrm>
              <a:off x="1728" y="1899"/>
              <a:ext cx="4958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eaLnBrk="0" hangingPunct="0"/>
              <a:r>
                <a:rPr lang="ru-RU" sz="2400" dirty="0" smtClean="0">
                  <a:solidFill>
                    <a:schemeClr val="tx2"/>
                  </a:solidFill>
                </a:rPr>
                <a:t> Изменять направление передачи</a:t>
              </a:r>
              <a:endParaRPr lang="en-US" sz="2400" dirty="0">
                <a:solidFill>
                  <a:schemeClr val="tx2"/>
                </a:solidFill>
              </a:endParaRPr>
            </a:p>
          </p:txBody>
        </p:sp>
        <p:sp>
          <p:nvSpPr>
            <p:cNvPr id="65578" name="Text Box 42"/>
            <p:cNvSpPr txBox="1">
              <a:spLocks noChangeArrowheads="1"/>
            </p:cNvSpPr>
            <p:nvPr/>
          </p:nvSpPr>
          <p:spPr bwMode="gray">
            <a:xfrm>
              <a:off x="1344" y="193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rgbClr val="000000"/>
                  </a:solidFill>
                </a:rPr>
                <a:t>2</a:t>
              </a:r>
            </a:p>
          </p:txBody>
        </p:sp>
        <p:grpSp>
          <p:nvGrpSpPr>
            <p:cNvPr id="4" name="Group 2"/>
            <p:cNvGrpSpPr>
              <a:grpSpLocks/>
            </p:cNvGrpSpPr>
            <p:nvPr/>
          </p:nvGrpSpPr>
          <p:grpSpPr bwMode="auto">
            <a:xfrm>
              <a:off x="1275" y="3015"/>
              <a:ext cx="384" cy="384"/>
              <a:chOff x="816" y="1872"/>
              <a:chExt cx="384" cy="384"/>
            </a:xfrm>
          </p:grpSpPr>
          <p:sp>
            <p:nvSpPr>
              <p:cNvPr id="65539" name="Oval 3"/>
              <p:cNvSpPr>
                <a:spLocks noChangeArrowheads="1"/>
              </p:cNvSpPr>
              <p:nvPr/>
            </p:nvSpPr>
            <p:spPr bwMode="gray">
              <a:xfrm>
                <a:off x="816" y="1872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5540" name="Oval 4"/>
              <p:cNvSpPr>
                <a:spLocks noChangeArrowheads="1"/>
              </p:cNvSpPr>
              <p:nvPr/>
            </p:nvSpPr>
            <p:spPr bwMode="gray">
              <a:xfrm>
                <a:off x="816" y="1872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32001"/>
                    </a:schemeClr>
                  </a:gs>
                  <a:gs pos="100000">
                    <a:schemeClr val="accent2">
                      <a:gamma/>
                      <a:shade val="0"/>
                      <a:invGamma/>
                      <a:alpha val="89999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5541" name="Oval 5"/>
              <p:cNvSpPr>
                <a:spLocks noChangeArrowheads="1"/>
              </p:cNvSpPr>
              <p:nvPr/>
            </p:nvSpPr>
            <p:spPr bwMode="gray">
              <a:xfrm>
                <a:off x="841" y="1897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54118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5542" name="Oval 6"/>
              <p:cNvSpPr>
                <a:spLocks noChangeArrowheads="1"/>
              </p:cNvSpPr>
              <p:nvPr/>
            </p:nvSpPr>
            <p:spPr bwMode="gray">
              <a:xfrm>
                <a:off x="866" y="1922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3529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5543" name="Oval 7"/>
              <p:cNvSpPr>
                <a:spLocks noChangeArrowheads="1"/>
              </p:cNvSpPr>
              <p:nvPr/>
            </p:nvSpPr>
            <p:spPr bwMode="gray">
              <a:xfrm>
                <a:off x="859" y="1914"/>
                <a:ext cx="300" cy="300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5544" name="Oval 8"/>
              <p:cNvSpPr>
                <a:spLocks noChangeArrowheads="1"/>
              </p:cNvSpPr>
              <p:nvPr/>
            </p:nvSpPr>
            <p:spPr bwMode="gray">
              <a:xfrm>
                <a:off x="864" y="1919"/>
                <a:ext cx="291" cy="291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5545" name="Oval 9"/>
              <p:cNvSpPr>
                <a:spLocks noChangeArrowheads="1"/>
              </p:cNvSpPr>
              <p:nvPr/>
            </p:nvSpPr>
            <p:spPr bwMode="gray">
              <a:xfrm>
                <a:off x="868" y="1921"/>
                <a:ext cx="283" cy="2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5546" name="Oval 10"/>
              <p:cNvSpPr>
                <a:spLocks noChangeArrowheads="1"/>
              </p:cNvSpPr>
              <p:nvPr/>
            </p:nvSpPr>
            <p:spPr bwMode="gray">
              <a:xfrm>
                <a:off x="871" y="1923"/>
                <a:ext cx="270" cy="26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5547" name="Oval 11"/>
              <p:cNvSpPr>
                <a:spLocks noChangeArrowheads="1"/>
              </p:cNvSpPr>
              <p:nvPr/>
            </p:nvSpPr>
            <p:spPr bwMode="gray">
              <a:xfrm>
                <a:off x="886" y="1931"/>
                <a:ext cx="240" cy="21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65565" name="Line 29"/>
            <p:cNvSpPr>
              <a:spLocks noChangeShapeType="1"/>
            </p:cNvSpPr>
            <p:nvPr/>
          </p:nvSpPr>
          <p:spPr bwMode="auto">
            <a:xfrm>
              <a:off x="1684" y="3373"/>
              <a:ext cx="4989" cy="1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66" name="Text Box 30"/>
            <p:cNvSpPr txBox="1">
              <a:spLocks noChangeArrowheads="1"/>
            </p:cNvSpPr>
            <p:nvPr/>
          </p:nvSpPr>
          <p:spPr bwMode="auto">
            <a:xfrm>
              <a:off x="1728" y="3037"/>
              <a:ext cx="4958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sz="2400" dirty="0" smtClean="0">
                  <a:solidFill>
                    <a:schemeClr val="tx2"/>
                  </a:solidFill>
                </a:rPr>
                <a:t> Преобразовывать движение из одного вида в другой</a:t>
              </a:r>
              <a:endParaRPr lang="en-US" sz="2400" dirty="0">
                <a:solidFill>
                  <a:schemeClr val="tx2"/>
                </a:solidFill>
              </a:endParaRPr>
            </a:p>
          </p:txBody>
        </p:sp>
        <p:sp>
          <p:nvSpPr>
            <p:cNvPr id="65579" name="Text Box 43"/>
            <p:cNvSpPr txBox="1">
              <a:spLocks noChangeArrowheads="1"/>
            </p:cNvSpPr>
            <p:nvPr/>
          </p:nvSpPr>
          <p:spPr bwMode="gray">
            <a:xfrm>
              <a:off x="1362" y="3058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65563" name="Line 27"/>
            <p:cNvSpPr>
              <a:spLocks noChangeShapeType="1"/>
            </p:cNvSpPr>
            <p:nvPr/>
          </p:nvSpPr>
          <p:spPr bwMode="auto">
            <a:xfrm>
              <a:off x="1684" y="2797"/>
              <a:ext cx="4989" cy="1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64" name="Text Box 28"/>
            <p:cNvSpPr txBox="1">
              <a:spLocks noChangeArrowheads="1"/>
            </p:cNvSpPr>
            <p:nvPr/>
          </p:nvSpPr>
          <p:spPr bwMode="auto">
            <a:xfrm>
              <a:off x="1728" y="2461"/>
              <a:ext cx="4845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eaLnBrk="0" hangingPunct="0"/>
              <a:r>
                <a:rPr lang="ru-RU" sz="2400" dirty="0" smtClean="0">
                  <a:solidFill>
                    <a:schemeClr val="tx2"/>
                  </a:solidFill>
                </a:rPr>
                <a:t> Изменять скорость и силу передачи</a:t>
              </a:r>
              <a:endParaRPr lang="en-US" sz="2400" dirty="0">
                <a:solidFill>
                  <a:schemeClr val="tx2"/>
                </a:solidFill>
              </a:endParaRPr>
            </a:p>
          </p:txBody>
        </p:sp>
        <p:grpSp>
          <p:nvGrpSpPr>
            <p:cNvPr id="5" name="Group 57"/>
            <p:cNvGrpSpPr>
              <a:grpSpLocks/>
            </p:cNvGrpSpPr>
            <p:nvPr/>
          </p:nvGrpSpPr>
          <p:grpSpPr bwMode="auto">
            <a:xfrm>
              <a:off x="1274" y="2437"/>
              <a:ext cx="384" cy="384"/>
              <a:chOff x="1274" y="2437"/>
              <a:chExt cx="384" cy="384"/>
            </a:xfrm>
          </p:grpSpPr>
          <p:sp>
            <p:nvSpPr>
              <p:cNvPr id="65582" name="Text Box 46"/>
              <p:cNvSpPr txBox="1">
                <a:spLocks noChangeArrowheads="1"/>
              </p:cNvSpPr>
              <p:nvPr/>
            </p:nvSpPr>
            <p:spPr bwMode="gray">
              <a:xfrm>
                <a:off x="1352" y="2485"/>
                <a:ext cx="223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400" b="1">
                    <a:solidFill>
                      <a:srgbClr val="000000"/>
                    </a:solidFill>
                  </a:rPr>
                  <a:t>3</a:t>
                </a:r>
              </a:p>
            </p:txBody>
          </p:sp>
          <p:sp>
            <p:nvSpPr>
              <p:cNvPr id="65583" name="Oval 47"/>
              <p:cNvSpPr>
                <a:spLocks noChangeArrowheads="1"/>
              </p:cNvSpPr>
              <p:nvPr/>
            </p:nvSpPr>
            <p:spPr bwMode="gray">
              <a:xfrm>
                <a:off x="1274" y="2437"/>
                <a:ext cx="384" cy="384"/>
              </a:xfrm>
              <a:prstGeom prst="ellipse">
                <a:avLst/>
              </a:prstGeom>
              <a:solidFill>
                <a:schemeClr val="accent1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5584" name="Oval 48"/>
              <p:cNvSpPr>
                <a:spLocks noChangeArrowheads="1"/>
              </p:cNvSpPr>
              <p:nvPr/>
            </p:nvSpPr>
            <p:spPr bwMode="gray">
              <a:xfrm>
                <a:off x="1274" y="2437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32001"/>
                    </a:schemeClr>
                  </a:gs>
                  <a:gs pos="100000">
                    <a:schemeClr val="accent1">
                      <a:gamma/>
                      <a:shade val="0"/>
                      <a:invGamma/>
                      <a:alpha val="89999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5585" name="Oval 49"/>
              <p:cNvSpPr>
                <a:spLocks noChangeArrowheads="1"/>
              </p:cNvSpPr>
              <p:nvPr/>
            </p:nvSpPr>
            <p:spPr bwMode="gray">
              <a:xfrm>
                <a:off x="1299" y="2462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54118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5586" name="Oval 50"/>
              <p:cNvSpPr>
                <a:spLocks noChangeArrowheads="1"/>
              </p:cNvSpPr>
              <p:nvPr/>
            </p:nvSpPr>
            <p:spPr bwMode="gray">
              <a:xfrm>
                <a:off x="1299" y="2463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63529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5587" name="Oval 51"/>
              <p:cNvSpPr>
                <a:spLocks noChangeArrowheads="1"/>
              </p:cNvSpPr>
              <p:nvPr/>
            </p:nvSpPr>
            <p:spPr bwMode="gray">
              <a:xfrm>
                <a:off x="1317" y="2479"/>
                <a:ext cx="300" cy="300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5588" name="Oval 52"/>
              <p:cNvSpPr>
                <a:spLocks noChangeArrowheads="1"/>
              </p:cNvSpPr>
              <p:nvPr/>
            </p:nvSpPr>
            <p:spPr bwMode="gray">
              <a:xfrm>
                <a:off x="1322" y="2484"/>
                <a:ext cx="291" cy="291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5589" name="Oval 53"/>
              <p:cNvSpPr>
                <a:spLocks noChangeArrowheads="1"/>
              </p:cNvSpPr>
              <p:nvPr/>
            </p:nvSpPr>
            <p:spPr bwMode="gray">
              <a:xfrm>
                <a:off x="1326" y="2486"/>
                <a:ext cx="283" cy="2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5590" name="Oval 54"/>
              <p:cNvSpPr>
                <a:spLocks noChangeArrowheads="1"/>
              </p:cNvSpPr>
              <p:nvPr/>
            </p:nvSpPr>
            <p:spPr bwMode="gray">
              <a:xfrm>
                <a:off x="1329" y="2488"/>
                <a:ext cx="270" cy="26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5591" name="Oval 55"/>
              <p:cNvSpPr>
                <a:spLocks noChangeArrowheads="1"/>
              </p:cNvSpPr>
              <p:nvPr/>
            </p:nvSpPr>
            <p:spPr bwMode="gray">
              <a:xfrm>
                <a:off x="1344" y="2496"/>
                <a:ext cx="240" cy="21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65592" name="Text Box 56"/>
            <p:cNvSpPr txBox="1">
              <a:spLocks noChangeArrowheads="1"/>
            </p:cNvSpPr>
            <p:nvPr/>
          </p:nvSpPr>
          <p:spPr bwMode="gray">
            <a:xfrm>
              <a:off x="1353" y="249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65559" name="Line 23"/>
            <p:cNvSpPr>
              <a:spLocks noChangeShapeType="1"/>
            </p:cNvSpPr>
            <p:nvPr/>
          </p:nvSpPr>
          <p:spPr bwMode="auto">
            <a:xfrm>
              <a:off x="1684" y="1659"/>
              <a:ext cx="4989" cy="1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5560" name="Text Box 24"/>
            <p:cNvSpPr txBox="1">
              <a:spLocks noChangeArrowheads="1"/>
            </p:cNvSpPr>
            <p:nvPr/>
          </p:nvSpPr>
          <p:spPr bwMode="auto">
            <a:xfrm>
              <a:off x="1728" y="1323"/>
              <a:ext cx="4958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eaLnBrk="0" hangingPunct="0"/>
              <a:r>
                <a:rPr lang="ru-RU" sz="2400" dirty="0" smtClean="0">
                  <a:solidFill>
                    <a:schemeClr val="tx2"/>
                  </a:solidFill>
                </a:rPr>
                <a:t> Передавать движение от одной части к другой </a:t>
              </a:r>
              <a:endParaRPr lang="en-US" sz="2400" dirty="0">
                <a:solidFill>
                  <a:schemeClr val="tx2"/>
                </a:solidFill>
              </a:endParaRPr>
            </a:p>
          </p:txBody>
        </p:sp>
        <p:grpSp>
          <p:nvGrpSpPr>
            <p:cNvPr id="6" name="Group 58"/>
            <p:cNvGrpSpPr>
              <a:grpSpLocks/>
            </p:cNvGrpSpPr>
            <p:nvPr/>
          </p:nvGrpSpPr>
          <p:grpSpPr bwMode="auto">
            <a:xfrm>
              <a:off x="1262" y="1344"/>
              <a:ext cx="384" cy="384"/>
              <a:chOff x="1274" y="2437"/>
              <a:chExt cx="384" cy="384"/>
            </a:xfrm>
          </p:grpSpPr>
          <p:sp>
            <p:nvSpPr>
              <p:cNvPr id="65595" name="Text Box 59"/>
              <p:cNvSpPr txBox="1">
                <a:spLocks noChangeArrowheads="1"/>
              </p:cNvSpPr>
              <p:nvPr/>
            </p:nvSpPr>
            <p:spPr bwMode="gray">
              <a:xfrm>
                <a:off x="1352" y="2485"/>
                <a:ext cx="223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400" b="1">
                    <a:solidFill>
                      <a:srgbClr val="000000"/>
                    </a:solidFill>
                  </a:rPr>
                  <a:t>3</a:t>
                </a:r>
              </a:p>
            </p:txBody>
          </p:sp>
          <p:sp>
            <p:nvSpPr>
              <p:cNvPr id="65596" name="Oval 60"/>
              <p:cNvSpPr>
                <a:spLocks noChangeArrowheads="1"/>
              </p:cNvSpPr>
              <p:nvPr/>
            </p:nvSpPr>
            <p:spPr bwMode="gray">
              <a:xfrm>
                <a:off x="1274" y="2437"/>
                <a:ext cx="384" cy="384"/>
              </a:xfrm>
              <a:prstGeom prst="ellipse">
                <a:avLst/>
              </a:prstGeom>
              <a:solidFill>
                <a:schemeClr val="accent1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5597" name="Oval 61"/>
              <p:cNvSpPr>
                <a:spLocks noChangeArrowheads="1"/>
              </p:cNvSpPr>
              <p:nvPr/>
            </p:nvSpPr>
            <p:spPr bwMode="gray">
              <a:xfrm>
                <a:off x="1274" y="2437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32001"/>
                    </a:schemeClr>
                  </a:gs>
                  <a:gs pos="100000">
                    <a:schemeClr val="accent1">
                      <a:gamma/>
                      <a:shade val="0"/>
                      <a:invGamma/>
                      <a:alpha val="89999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5598" name="Oval 62"/>
              <p:cNvSpPr>
                <a:spLocks noChangeArrowheads="1"/>
              </p:cNvSpPr>
              <p:nvPr/>
            </p:nvSpPr>
            <p:spPr bwMode="gray">
              <a:xfrm>
                <a:off x="1299" y="2462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54118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5599" name="Oval 63"/>
              <p:cNvSpPr>
                <a:spLocks noChangeArrowheads="1"/>
              </p:cNvSpPr>
              <p:nvPr/>
            </p:nvSpPr>
            <p:spPr bwMode="gray">
              <a:xfrm>
                <a:off x="1299" y="2463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63529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5600" name="Oval 64"/>
              <p:cNvSpPr>
                <a:spLocks noChangeArrowheads="1"/>
              </p:cNvSpPr>
              <p:nvPr/>
            </p:nvSpPr>
            <p:spPr bwMode="gray">
              <a:xfrm>
                <a:off x="1317" y="2479"/>
                <a:ext cx="300" cy="300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5601" name="Oval 65"/>
              <p:cNvSpPr>
                <a:spLocks noChangeArrowheads="1"/>
              </p:cNvSpPr>
              <p:nvPr/>
            </p:nvSpPr>
            <p:spPr bwMode="gray">
              <a:xfrm>
                <a:off x="1322" y="2484"/>
                <a:ext cx="291" cy="291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5602" name="Oval 66"/>
              <p:cNvSpPr>
                <a:spLocks noChangeArrowheads="1"/>
              </p:cNvSpPr>
              <p:nvPr/>
            </p:nvSpPr>
            <p:spPr bwMode="gray">
              <a:xfrm>
                <a:off x="1326" y="2486"/>
                <a:ext cx="283" cy="2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5603" name="Oval 67"/>
              <p:cNvSpPr>
                <a:spLocks noChangeArrowheads="1"/>
              </p:cNvSpPr>
              <p:nvPr/>
            </p:nvSpPr>
            <p:spPr bwMode="gray">
              <a:xfrm>
                <a:off x="1329" y="2488"/>
                <a:ext cx="270" cy="26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5604" name="Oval 68"/>
              <p:cNvSpPr>
                <a:spLocks noChangeArrowheads="1"/>
              </p:cNvSpPr>
              <p:nvPr/>
            </p:nvSpPr>
            <p:spPr bwMode="gray">
              <a:xfrm>
                <a:off x="1344" y="2496"/>
                <a:ext cx="240" cy="21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65605" name="Text Box 69"/>
            <p:cNvSpPr txBox="1">
              <a:spLocks noChangeArrowheads="1"/>
            </p:cNvSpPr>
            <p:nvPr/>
          </p:nvSpPr>
          <p:spPr bwMode="gray">
            <a:xfrm>
              <a:off x="1341" y="1403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rgbClr val="000000"/>
                  </a:solidFill>
                </a:rPr>
                <a:t>1</a:t>
              </a:r>
            </a:p>
          </p:txBody>
        </p:sp>
      </p:grpSp>
      <p:pic>
        <p:nvPicPr>
          <p:cNvPr id="5123" name="Picture 3" descr="D:\копия\кан 20.04.13\кан\технология\картинки\механизмы\Rack_and_pinion_animation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0000" y="5220000"/>
            <a:ext cx="1331793" cy="1440000"/>
          </a:xfrm>
          <a:prstGeom prst="rect">
            <a:avLst/>
          </a:prstGeom>
          <a:noFill/>
        </p:spPr>
      </p:pic>
      <p:pic>
        <p:nvPicPr>
          <p:cNvPr id="5125" name="Picture 5" descr="D:\копия\кан 20.04.13\кан\технология\картинки\механизмы\withforce.gif_480_480_0_64000_0_1_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4448" y="5220000"/>
            <a:ext cx="2304000" cy="1440000"/>
          </a:xfrm>
          <a:prstGeom prst="rect">
            <a:avLst/>
          </a:prstGeom>
          <a:noFill/>
        </p:spPr>
      </p:pic>
      <p:pic>
        <p:nvPicPr>
          <p:cNvPr id="5126" name="Picture 6" descr="D:\копия\кан 20.04.13\кан\технология\картинки\механизмы\Gears_animation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63628" y="5220000"/>
            <a:ext cx="2064000" cy="14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58" name="Rectangle 22"/>
          <p:cNvSpPr>
            <a:spLocks noGrp="1" noChangeArrowheads="1"/>
          </p:cNvSpPr>
          <p:nvPr>
            <p:ph type="title"/>
          </p:nvPr>
        </p:nvSpPr>
        <p:spPr>
          <a:xfrm>
            <a:off x="1332000" y="319088"/>
            <a:ext cx="7543800" cy="563562"/>
          </a:xfrm>
        </p:spPr>
        <p:txBody>
          <a:bodyPr/>
          <a:lstStyle/>
          <a:p>
            <a:r>
              <a:rPr lang="ru-RU" dirty="0" smtClean="0"/>
              <a:t>Ремённая передача</a:t>
            </a:r>
            <a:endParaRPr lang="en-US" dirty="0"/>
          </a:p>
        </p:txBody>
      </p:sp>
      <p:pic>
        <p:nvPicPr>
          <p:cNvPr id="3" name="Рисунок 2" descr="ремен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88" y="1455732"/>
            <a:ext cx="4235550" cy="30495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6688" y="5043492"/>
            <a:ext cx="4305312" cy="138499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Позволяет изменять скорость  и направление вращения </a:t>
            </a:r>
            <a:endParaRPr lang="ru-RU" sz="2800" dirty="0"/>
          </a:p>
        </p:txBody>
      </p:sp>
      <p:pic>
        <p:nvPicPr>
          <p:cNvPr id="6146" name="Picture 2" descr="D:\копия\кан 20.04.13\кан\технология\картинки\механизмы\рем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9161" y="1455732"/>
            <a:ext cx="4061615" cy="2152656"/>
          </a:xfrm>
          <a:prstGeom prst="rect">
            <a:avLst/>
          </a:prstGeom>
          <a:noFill/>
        </p:spPr>
      </p:pic>
      <p:pic>
        <p:nvPicPr>
          <p:cNvPr id="6147" name="Picture 3" descr="D:\копия\кан 20.04.13\кан\технология\картинки\механизмы\htmlconvd-VVlJ56_html_6937e7c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51388" y="3967164"/>
            <a:ext cx="4024731" cy="2511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58" name="Rectangle 22"/>
          <p:cNvSpPr>
            <a:spLocks noGrp="1" noChangeArrowheads="1"/>
          </p:cNvSpPr>
          <p:nvPr>
            <p:ph type="title"/>
          </p:nvPr>
        </p:nvSpPr>
        <p:spPr>
          <a:xfrm>
            <a:off x="1332000" y="319088"/>
            <a:ext cx="7543800" cy="563562"/>
          </a:xfrm>
        </p:spPr>
        <p:txBody>
          <a:bodyPr/>
          <a:lstStyle/>
          <a:p>
            <a:r>
              <a:rPr lang="ru-RU" dirty="0" smtClean="0"/>
              <a:t>Ременная передача</a:t>
            </a:r>
            <a:endParaRPr lang="en-US" dirty="0"/>
          </a:p>
        </p:txBody>
      </p:sp>
      <p:pic>
        <p:nvPicPr>
          <p:cNvPr id="3" name="Рисунок 2" descr="рем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1455732"/>
            <a:ext cx="2188534" cy="5022864"/>
          </a:xfrm>
          <a:prstGeom prst="rect">
            <a:avLst/>
          </a:prstGeom>
        </p:spPr>
      </p:pic>
      <p:pic>
        <p:nvPicPr>
          <p:cNvPr id="4" name="Рисунок 3" descr="ремн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000" y="1455731"/>
            <a:ext cx="3204000" cy="2429261"/>
          </a:xfrm>
          <a:prstGeom prst="rect">
            <a:avLst/>
          </a:prstGeom>
        </p:spPr>
      </p:pic>
      <p:pic>
        <p:nvPicPr>
          <p:cNvPr id="10242" name="Picture 2" descr="D:\копия\кан 20.04.13\кан\технология\картинки\механизмы\timingbel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6000" y="1455732"/>
            <a:ext cx="3227388" cy="242054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778120" y="5402268"/>
            <a:ext cx="5919804" cy="95410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Позволяет изменять скорость  и направление вращения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58" name="Rectangle 22"/>
          <p:cNvSpPr>
            <a:spLocks noGrp="1" noChangeArrowheads="1"/>
          </p:cNvSpPr>
          <p:nvPr>
            <p:ph type="title"/>
          </p:nvPr>
        </p:nvSpPr>
        <p:spPr>
          <a:xfrm>
            <a:off x="1332000" y="319088"/>
            <a:ext cx="7543800" cy="563562"/>
          </a:xfrm>
        </p:spPr>
        <p:txBody>
          <a:bodyPr/>
          <a:lstStyle/>
          <a:p>
            <a:r>
              <a:rPr lang="ru-RU" dirty="0" smtClean="0"/>
              <a:t>Цепная передача</a:t>
            </a:r>
            <a:endParaRPr lang="en-US" dirty="0"/>
          </a:p>
        </p:txBody>
      </p:sp>
      <p:pic>
        <p:nvPicPr>
          <p:cNvPr id="8194" name="Picture 2" descr="D:\копия\кан 20.04.13\кан\технология\картинки\механизмы\szsh-el_10_big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66690" y="1279921"/>
            <a:ext cx="3779774" cy="3225407"/>
          </a:xfrm>
          <a:prstGeom prst="rect">
            <a:avLst/>
          </a:prstGeom>
          <a:noFill/>
        </p:spPr>
      </p:pic>
      <p:pic>
        <p:nvPicPr>
          <p:cNvPr id="8196" name="Picture 4" descr="D:\копия\кан 20.04.13\кан\технология\картинки\механизмы\цеп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827716" y="1276344"/>
            <a:ext cx="2900284" cy="322898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6688" y="4864104"/>
            <a:ext cx="5022864" cy="156966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Позволяет передавать вращение при значительном расстоянии между валами, а также изменять скорость вращения </a:t>
            </a:r>
            <a:endParaRPr lang="ru-RU" sz="2400" dirty="0"/>
          </a:p>
        </p:txBody>
      </p:sp>
      <p:pic>
        <p:nvPicPr>
          <p:cNvPr id="8197" name="Picture 5" descr="D:\копия\кан 20.04.13\кан\технология\картинки\механизмы\Bicycle gears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27716" y="4684716"/>
            <a:ext cx="2916000" cy="1924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58" name="Rectangle 22"/>
          <p:cNvSpPr>
            <a:spLocks noGrp="1" noChangeArrowheads="1"/>
          </p:cNvSpPr>
          <p:nvPr>
            <p:ph type="title"/>
          </p:nvPr>
        </p:nvSpPr>
        <p:spPr>
          <a:xfrm>
            <a:off x="1332000" y="319088"/>
            <a:ext cx="7543800" cy="563562"/>
          </a:xfrm>
        </p:spPr>
        <p:txBody>
          <a:bodyPr/>
          <a:lstStyle/>
          <a:p>
            <a:r>
              <a:rPr lang="ru-RU" dirty="0" smtClean="0"/>
              <a:t>Зубчатый цилиндрический</a:t>
            </a:r>
            <a:endParaRPr lang="en-US" dirty="0"/>
          </a:p>
        </p:txBody>
      </p:sp>
      <p:pic>
        <p:nvPicPr>
          <p:cNvPr id="3" name="Рисунок 2" descr="ц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88" y="1276344"/>
            <a:ext cx="3408372" cy="4072789"/>
          </a:xfrm>
          <a:prstGeom prst="rect">
            <a:avLst/>
          </a:prstGeom>
        </p:spPr>
      </p:pic>
      <p:pic>
        <p:nvPicPr>
          <p:cNvPr id="4098" name="Picture 2" descr="D:\копия\кан 20.04.13\кан\технология\картинки\механизмы\сц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7716" y="4451898"/>
            <a:ext cx="3098928" cy="227444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7300" y="5581656"/>
            <a:ext cx="5202252" cy="95410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Позволяет изменять скорость</a:t>
            </a:r>
          </a:p>
          <a:p>
            <a:r>
              <a:rPr lang="ru-RU" sz="2800" dirty="0" smtClean="0"/>
              <a:t>и направление вращения</a:t>
            </a:r>
            <a:endParaRPr lang="ru-RU" sz="2800" dirty="0"/>
          </a:p>
        </p:txBody>
      </p:sp>
      <p:pic>
        <p:nvPicPr>
          <p:cNvPr id="4099" name="Picture 3" descr="D:\копия\кан 20.04.13\кан\технология\картинки\механизмы\spur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3836" y="1276344"/>
            <a:ext cx="3810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D:\копия\кан 20.04.13\кан\технология\картинки\механизмы\bevels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0164" y="1455732"/>
            <a:ext cx="3810000" cy="3048000"/>
          </a:xfrm>
          <a:prstGeom prst="rect">
            <a:avLst/>
          </a:prstGeom>
          <a:noFill/>
        </p:spPr>
      </p:pic>
      <p:sp>
        <p:nvSpPr>
          <p:cNvPr id="65558" name="Rectangle 22"/>
          <p:cNvSpPr>
            <a:spLocks noGrp="1" noChangeArrowheads="1"/>
          </p:cNvSpPr>
          <p:nvPr>
            <p:ph type="title"/>
          </p:nvPr>
        </p:nvSpPr>
        <p:spPr>
          <a:xfrm>
            <a:off x="1332000" y="319088"/>
            <a:ext cx="7543800" cy="563562"/>
          </a:xfrm>
        </p:spPr>
        <p:txBody>
          <a:bodyPr/>
          <a:lstStyle/>
          <a:p>
            <a:r>
              <a:rPr lang="ru-RU" dirty="0" smtClean="0"/>
              <a:t>Зубчатый конический</a:t>
            </a:r>
            <a:endParaRPr lang="en-US" dirty="0"/>
          </a:p>
        </p:txBody>
      </p:sp>
      <p:pic>
        <p:nvPicPr>
          <p:cNvPr id="7170" name="Picture 2" descr="D:\копия\кан 20.04.13\кан\технология\картинки\механизмы\Bevel_gear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66688" y="1455733"/>
            <a:ext cx="4735397" cy="3049596"/>
          </a:xfrm>
          <a:prstGeom prst="rect">
            <a:avLst/>
          </a:prstGeom>
          <a:noFill/>
        </p:spPr>
      </p:pic>
      <p:pic>
        <p:nvPicPr>
          <p:cNvPr id="7171" name="Picture 3" descr="D:\копия\кан 20.04.13\кан\технология\картинки\механизмы\с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688" y="4864104"/>
            <a:ext cx="3412418" cy="17938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54448" y="4864104"/>
            <a:ext cx="5022864" cy="181588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Позволяет передавать вращения с продольно расположенного вала на поперечный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41gd">
  <a:themeElements>
    <a:clrScheme name="sample 3">
      <a:dk1>
        <a:srgbClr val="0066CC"/>
      </a:dk1>
      <a:lt1>
        <a:srgbClr val="B1E2FB"/>
      </a:lt1>
      <a:dk2>
        <a:srgbClr val="003399"/>
      </a:dk2>
      <a:lt2>
        <a:srgbClr val="FFFFFF"/>
      </a:lt2>
      <a:accent1>
        <a:srgbClr val="FDC529"/>
      </a:accent1>
      <a:accent2>
        <a:srgbClr val="52C828"/>
      </a:accent2>
      <a:accent3>
        <a:srgbClr val="AAADCA"/>
      </a:accent3>
      <a:accent4>
        <a:srgbClr val="97C1D6"/>
      </a:accent4>
      <a:accent5>
        <a:srgbClr val="FEDFAC"/>
      </a:accent5>
      <a:accent6>
        <a:srgbClr val="49B523"/>
      </a:accent6>
      <a:hlink>
        <a:srgbClr val="72A7F6"/>
      </a:hlink>
      <a:folHlink>
        <a:srgbClr val="A5A5FF"/>
      </a:folHlink>
    </a:clrScheme>
    <a:fontScheme name="sampl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mple 1">
        <a:dk1>
          <a:srgbClr val="7E25CF"/>
        </a:dk1>
        <a:lt1>
          <a:srgbClr val="C6D3FE"/>
        </a:lt1>
        <a:dk2>
          <a:srgbClr val="512175"/>
        </a:dk2>
        <a:lt2>
          <a:srgbClr val="FFFFFF"/>
        </a:lt2>
        <a:accent1>
          <a:srgbClr val="FFCC66"/>
        </a:accent1>
        <a:accent2>
          <a:srgbClr val="6ABA42"/>
        </a:accent2>
        <a:accent3>
          <a:srgbClr val="B3ABBD"/>
        </a:accent3>
        <a:accent4>
          <a:srgbClr val="A9B4D9"/>
        </a:accent4>
        <a:accent5>
          <a:srgbClr val="FFE2B8"/>
        </a:accent5>
        <a:accent6>
          <a:srgbClr val="5FA83B"/>
        </a:accent6>
        <a:hlink>
          <a:srgbClr val="3399FF"/>
        </a:hlink>
        <a:folHlink>
          <a:srgbClr val="43A8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2">
        <a:dk1>
          <a:srgbClr val="009999"/>
        </a:dk1>
        <a:lt1>
          <a:srgbClr val="E2E2D6"/>
        </a:lt1>
        <a:dk2>
          <a:srgbClr val="005986"/>
        </a:dk2>
        <a:lt2>
          <a:srgbClr val="FFFFFF"/>
        </a:lt2>
        <a:accent1>
          <a:srgbClr val="12D2C9"/>
        </a:accent1>
        <a:accent2>
          <a:srgbClr val="3574C7"/>
        </a:accent2>
        <a:accent3>
          <a:srgbClr val="AAB5C3"/>
        </a:accent3>
        <a:accent4>
          <a:srgbClr val="C1C1B7"/>
        </a:accent4>
        <a:accent5>
          <a:srgbClr val="AAE5E1"/>
        </a:accent5>
        <a:accent6>
          <a:srgbClr val="2F68B4"/>
        </a:accent6>
        <a:hlink>
          <a:srgbClr val="1EBABA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3">
        <a:dk1>
          <a:srgbClr val="0066CC"/>
        </a:dk1>
        <a:lt1>
          <a:srgbClr val="B1E2FB"/>
        </a:lt1>
        <a:dk2>
          <a:srgbClr val="003399"/>
        </a:dk2>
        <a:lt2>
          <a:srgbClr val="FFFFFF"/>
        </a:lt2>
        <a:accent1>
          <a:srgbClr val="FDC529"/>
        </a:accent1>
        <a:accent2>
          <a:srgbClr val="52C828"/>
        </a:accent2>
        <a:accent3>
          <a:srgbClr val="AAADCA"/>
        </a:accent3>
        <a:accent4>
          <a:srgbClr val="97C1D6"/>
        </a:accent4>
        <a:accent5>
          <a:srgbClr val="FEDFAC"/>
        </a:accent5>
        <a:accent6>
          <a:srgbClr val="49B523"/>
        </a:accent6>
        <a:hlink>
          <a:srgbClr val="72A7F6"/>
        </a:hlink>
        <a:folHlink>
          <a:srgbClr val="A5A5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cdb2004141gd</Template>
  <TotalTime>371</TotalTime>
  <Words>211</Words>
  <Application>Microsoft PowerPoint</Application>
  <PresentationFormat>Экран (4:3)</PresentationFormat>
  <Paragraphs>64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cdb2004141gd</vt:lpstr>
      <vt:lpstr>Image</vt:lpstr>
      <vt:lpstr>МЕХАНИЗМЫ (передачи)</vt:lpstr>
      <vt:lpstr>Составные части машин</vt:lpstr>
      <vt:lpstr>Автомобиль</vt:lpstr>
      <vt:lpstr>Механизмы позволяют:</vt:lpstr>
      <vt:lpstr>Ремённая передача</vt:lpstr>
      <vt:lpstr>Ременная передача</vt:lpstr>
      <vt:lpstr>Цепная передача</vt:lpstr>
      <vt:lpstr>Зубчатый цилиндрический</vt:lpstr>
      <vt:lpstr>Зубчатый конический</vt:lpstr>
      <vt:lpstr>Червячный механизм</vt:lpstr>
      <vt:lpstr>Реечный механизм</vt:lpstr>
      <vt:lpstr>Винтовой механизм</vt:lpstr>
      <vt:lpstr>Кривошипно - шатунный</vt:lpstr>
      <vt:lpstr>Кулачковый механизм</vt:lpstr>
      <vt:lpstr>Передаточное отношение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home</dc:creator>
  <cp:lastModifiedBy>hobbitPC</cp:lastModifiedBy>
  <cp:revision>38</cp:revision>
  <dcterms:created xsi:type="dcterms:W3CDTF">2011-11-18T15:32:13Z</dcterms:created>
  <dcterms:modified xsi:type="dcterms:W3CDTF">2015-12-09T18:35:35Z</dcterms:modified>
</cp:coreProperties>
</file>